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330" r:id="rId2"/>
    <p:sldId id="331" r:id="rId3"/>
    <p:sldId id="332" r:id="rId4"/>
    <p:sldId id="333" r:id="rId5"/>
    <p:sldId id="334" r:id="rId6"/>
    <p:sldId id="347" r:id="rId7"/>
    <p:sldId id="348" r:id="rId8"/>
    <p:sldId id="335" r:id="rId9"/>
    <p:sldId id="350" r:id="rId10"/>
    <p:sldId id="337" r:id="rId11"/>
    <p:sldId id="339" r:id="rId12"/>
    <p:sldId id="336" r:id="rId13"/>
    <p:sldId id="351" r:id="rId14"/>
    <p:sldId id="338" r:id="rId15"/>
    <p:sldId id="343" r:id="rId16"/>
    <p:sldId id="34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8046" autoAdjust="0"/>
  </p:normalViewPr>
  <p:slideViewPr>
    <p:cSldViewPr>
      <p:cViewPr varScale="1">
        <p:scale>
          <a:sx n="67" d="100"/>
          <a:sy n="67" d="100"/>
        </p:scale>
        <p:origin x="1336" y="4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82FFB9-68E1-4793-8D98-BCF77D1879DB}" type="datetimeFigureOut">
              <a:rPr lang="en-IN" smtClean="0"/>
              <a:pPr/>
              <a:t>12-10-2019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362727-BC47-4FD8-A81B-8423DBD58D34}" type="slidenum">
              <a:rPr lang="en-IN" smtClean="0"/>
              <a:pPr/>
              <a:t>‹#›</a:t>
            </a:fld>
            <a:endParaRPr lang="en-IN"/>
          </a:p>
        </p:txBody>
      </p:sp>
    </p:spTree>
    <p:extLst>
      <p:ext uri="{BB962C8B-B14F-4D97-AF65-F5344CB8AC3E}">
        <p14:creationId xmlns:p14="http://schemas.microsoft.com/office/powerpoint/2010/main" val="366102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a:t>
            </a:r>
            <a:r>
              <a:rPr lang="en-US" dirty="0"/>
              <a:t> minute</a:t>
            </a:r>
          </a:p>
          <a:p>
            <a:r>
              <a:rPr lang="en-US" dirty="0"/>
              <a:t>Goal: Investors see the</a:t>
            </a:r>
            <a:r>
              <a:rPr lang="en-US" baseline="0" dirty="0"/>
              <a:t> market </a:t>
            </a:r>
            <a:r>
              <a:rPr lang="en-US" dirty="0"/>
              <a:t>opportunity the way you see it (still</a:t>
            </a:r>
            <a:r>
              <a:rPr lang="en-US" baseline="0" dirty="0"/>
              <a:t> have questions, but intrigued)</a:t>
            </a:r>
            <a:endParaRPr lang="en-US" dirty="0"/>
          </a:p>
          <a:p>
            <a:r>
              <a:rPr lang="en-US" dirty="0"/>
              <a:t>Verbal Content:</a:t>
            </a:r>
          </a:p>
          <a:p>
            <a:pPr marL="285750" indent="-285750">
              <a:buFont typeface="Arial"/>
              <a:buChar char="•"/>
            </a:pPr>
            <a:r>
              <a:rPr lang="en-US" dirty="0"/>
              <a:t>Very brief context</a:t>
            </a:r>
            <a:r>
              <a:rPr lang="en-US" baseline="0" dirty="0"/>
              <a:t> of the current market landscape</a:t>
            </a:r>
            <a:endParaRPr lang="en-US" dirty="0"/>
          </a:p>
          <a:p>
            <a:pPr marL="285750" indent="-285750">
              <a:buFont typeface="Arial"/>
              <a:buChar char="•"/>
            </a:pPr>
            <a:r>
              <a:rPr lang="en-US" dirty="0"/>
              <a:t>What is the problem</a:t>
            </a:r>
            <a:r>
              <a:rPr lang="en-US" baseline="0" dirty="0"/>
              <a:t> and therefore </a:t>
            </a:r>
            <a:r>
              <a:rPr lang="en-US" dirty="0"/>
              <a:t>opportunity you are</a:t>
            </a:r>
            <a:r>
              <a:rPr lang="en-US" baseline="0" dirty="0"/>
              <a:t> focused on</a:t>
            </a:r>
            <a:r>
              <a:rPr lang="en-US" dirty="0"/>
              <a:t>?</a:t>
            </a:r>
          </a:p>
          <a:p>
            <a:pPr marL="285750" indent="-285750">
              <a:buFont typeface="Arial"/>
              <a:buChar char="•"/>
            </a:pPr>
            <a:r>
              <a:rPr lang="en-US" dirty="0"/>
              <a:t>Why isn’t it being addressed today? The challenges?</a:t>
            </a:r>
          </a:p>
          <a:p>
            <a:pPr marL="285750" indent="-285750">
              <a:buFont typeface="Arial"/>
              <a:buChar char="•"/>
            </a:pPr>
            <a:r>
              <a:rPr lang="en-US" dirty="0"/>
              <a:t>What is the TAM (total addressable market) size of the business opportunity?</a:t>
            </a:r>
          </a:p>
          <a:p>
            <a:pPr marL="285750" indent="-285750">
              <a:buFont typeface="Arial"/>
              <a:buChar char="•"/>
            </a:pPr>
            <a:r>
              <a:rPr lang="en-US" dirty="0"/>
              <a:t>Be sure you explain how </a:t>
            </a:r>
            <a:r>
              <a:rPr lang="en-US" dirty="0" err="1"/>
              <a:t>muich</a:t>
            </a:r>
            <a:r>
              <a:rPr lang="en-US" dirty="0"/>
              <a:t> of your market opportunity is “mass” market (base of pyramid), and how much (if</a:t>
            </a:r>
            <a:r>
              <a:rPr lang="en-US" baseline="0" dirty="0"/>
              <a:t> any) is middle-income.</a:t>
            </a:r>
            <a:endParaRPr lang="en-US" dirty="0"/>
          </a:p>
          <a:p>
            <a:pPr marL="0" indent="0">
              <a:buFont typeface="Arial"/>
              <a:buNone/>
            </a:pPr>
            <a:r>
              <a:rPr lang="en-US" dirty="0"/>
              <a:t>Visuals:</a:t>
            </a:r>
          </a:p>
          <a:p>
            <a:pPr marL="285750" indent="-285750">
              <a:buFont typeface="Arial"/>
              <a:buChar char="•"/>
            </a:pPr>
            <a:r>
              <a:rPr lang="en-US" dirty="0"/>
              <a:t>Big</a:t>
            </a:r>
            <a:r>
              <a:rPr lang="en-US" baseline="0" dirty="0"/>
              <a:t> photo related to opportunity is best</a:t>
            </a:r>
          </a:p>
          <a:p>
            <a:pPr marL="285750" indent="-285750">
              <a:buFont typeface="Arial"/>
              <a:buChar char="•"/>
            </a:pPr>
            <a:r>
              <a:rPr lang="en-US" baseline="0" dirty="0"/>
              <a:t>Could add a few stats if helpful to supporting</a:t>
            </a:r>
          </a:p>
          <a:p>
            <a:pPr marL="285750" indent="-285750">
              <a:buFont typeface="Arial"/>
              <a:buChar char="•"/>
            </a:pPr>
            <a:r>
              <a:rPr lang="en-US" baseline="0" dirty="0"/>
              <a:t>Avoid complicated charts/graphs – distracting and you won’t have time to explain</a:t>
            </a:r>
          </a:p>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2</a:t>
            </a:fld>
            <a:endParaRPr lang="en-US"/>
          </a:p>
        </p:txBody>
      </p:sp>
    </p:spTree>
    <p:extLst>
      <p:ext uri="{BB962C8B-B14F-4D97-AF65-F5344CB8AC3E}">
        <p14:creationId xmlns:p14="http://schemas.microsoft.com/office/powerpoint/2010/main" val="2728780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a:t>
            </a:r>
            <a:r>
              <a:rPr lang="en-US" dirty="0"/>
              <a:t> minute</a:t>
            </a:r>
          </a:p>
          <a:p>
            <a:r>
              <a:rPr lang="en-US" dirty="0"/>
              <a:t>Goal: judges understand when you’re raising more money, and what you’ll do with it</a:t>
            </a:r>
          </a:p>
          <a:p>
            <a:r>
              <a:rPr lang="en-US" dirty="0"/>
              <a:t>Verbal Content:</a:t>
            </a:r>
          </a:p>
          <a:p>
            <a:pPr marL="285750" indent="-285750">
              <a:buFont typeface="Arial"/>
              <a:buChar char="•"/>
            </a:pPr>
            <a:r>
              <a:rPr lang="en-US" dirty="0"/>
              <a:t>“In</a:t>
            </a:r>
            <a:r>
              <a:rPr lang="en-US" baseline="0" dirty="0"/>
              <a:t> &lt;month&gt; &lt;year&gt;, we raised &lt;amount&gt; from &lt;angels&gt; &lt;our founders&gt;”</a:t>
            </a:r>
          </a:p>
          <a:p>
            <a:pPr marL="285750" indent="-285750">
              <a:buFont typeface="Arial"/>
              <a:buChar char="•"/>
            </a:pPr>
            <a:r>
              <a:rPr lang="en-US" baseline="0" dirty="0"/>
              <a:t>“We are currently targeting to raise seed capital around &lt;month&gt; &lt;year&gt;”</a:t>
            </a:r>
          </a:p>
          <a:p>
            <a:pPr marL="285750" indent="-285750">
              <a:buFont typeface="Arial"/>
              <a:buChar char="•"/>
            </a:pPr>
            <a:r>
              <a:rPr lang="en-US" baseline="0" dirty="0"/>
              <a:t>Note: you don’t have to say exactly how much you’re raising next, but a range is good.</a:t>
            </a:r>
            <a:endParaRPr lang="en-US" dirty="0"/>
          </a:p>
          <a:p>
            <a:r>
              <a:rPr lang="en-US" dirty="0"/>
              <a:t>Visuals:</a:t>
            </a:r>
          </a:p>
          <a:p>
            <a:pPr marL="285750" indent="-285750">
              <a:buFont typeface="Arial"/>
              <a:buChar char="•"/>
            </a:pPr>
            <a:r>
              <a:rPr lang="en-US" dirty="0"/>
              <a:t>Optional: logos/headshots of investors</a:t>
            </a:r>
          </a:p>
          <a:p>
            <a:pPr marL="285750" indent="-285750">
              <a:buFont typeface="Arial"/>
              <a:buChar char="•"/>
            </a:pPr>
            <a:r>
              <a:rPr lang="en-US" dirty="0"/>
              <a:t>Keep words to a minimum – give more color/specifics verbally</a:t>
            </a:r>
          </a:p>
          <a:p>
            <a:pPr marL="285750" indent="-285750">
              <a:buFont typeface="Arial"/>
              <a:buChar char="•"/>
            </a:pPr>
            <a:r>
              <a:rPr lang="en-US" dirty="0"/>
              <a:t>Show simple use of funds – 60% R&amp;D, 20% marketing, 10% sales,</a:t>
            </a:r>
            <a:r>
              <a:rPr lang="en-US" baseline="0" dirty="0"/>
              <a:t> 10% capital expense</a:t>
            </a: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14</a:t>
            </a:fld>
            <a:endParaRPr lang="en-US"/>
          </a:p>
        </p:txBody>
      </p:sp>
    </p:spTree>
    <p:extLst>
      <p:ext uri="{BB962C8B-B14F-4D97-AF65-F5344CB8AC3E}">
        <p14:creationId xmlns:p14="http://schemas.microsoft.com/office/powerpoint/2010/main" val="1259617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3</a:t>
            </a:fld>
            <a:endParaRPr lang="en-US"/>
          </a:p>
        </p:txBody>
      </p:sp>
    </p:spTree>
    <p:extLst>
      <p:ext uri="{BB962C8B-B14F-4D97-AF65-F5344CB8AC3E}">
        <p14:creationId xmlns:p14="http://schemas.microsoft.com/office/powerpoint/2010/main" val="92450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Investors</a:t>
            </a:r>
            <a:r>
              <a:rPr lang="en-US" baseline="0" dirty="0"/>
              <a:t> understand at high-level w</a:t>
            </a:r>
            <a:r>
              <a:rPr lang="en-US" dirty="0"/>
              <a:t>hat your product/service is to</a:t>
            </a:r>
            <a:r>
              <a:rPr lang="en-US" baseline="0" dirty="0"/>
              <a:t> address the market opportunity</a:t>
            </a:r>
          </a:p>
          <a:p>
            <a:r>
              <a:rPr lang="en-US" baseline="0" dirty="0"/>
              <a:t>Note: If you are very disciplined about it, you could show two or even three slides quickly to convey the product/service, as long as there is no or almost no text on the slide. </a:t>
            </a:r>
          </a:p>
          <a:p>
            <a:r>
              <a:rPr lang="en-US" dirty="0"/>
              <a:t>Verbal Content:</a:t>
            </a:r>
          </a:p>
          <a:p>
            <a:pPr marL="285750" indent="-285750">
              <a:buFont typeface="Arial"/>
              <a:buChar char="•"/>
            </a:pPr>
            <a:r>
              <a:rPr lang="en-US" dirty="0"/>
              <a:t>What is</a:t>
            </a:r>
            <a:r>
              <a:rPr lang="en-US" baseline="0" dirty="0"/>
              <a:t> your product? – simple explanation</a:t>
            </a:r>
          </a:p>
          <a:p>
            <a:pPr marL="285750" indent="-285750">
              <a:buFont typeface="Arial"/>
              <a:buChar char="•"/>
            </a:pPr>
            <a:r>
              <a:rPr lang="en-US" baseline="0" dirty="0"/>
              <a:t>What makes your product such a great solution?</a:t>
            </a:r>
          </a:p>
          <a:p>
            <a:pPr marL="285750" indent="-285750">
              <a:buFont typeface="Arial"/>
              <a:buChar char="•"/>
            </a:pPr>
            <a:r>
              <a:rPr lang="en-US" baseline="0" dirty="0"/>
              <a:t>How is your product differentiated from the “next best alternative”? What’s innovative and exciting?</a:t>
            </a:r>
          </a:p>
          <a:p>
            <a:pPr marL="285750" indent="-285750">
              <a:buFont typeface="Arial"/>
              <a:buChar char="•"/>
            </a:pPr>
            <a:r>
              <a:rPr lang="en-US" baseline="0" dirty="0"/>
              <a:t>Focus on benefits rather than features</a:t>
            </a:r>
            <a:endParaRPr lang="en-US" dirty="0"/>
          </a:p>
          <a:p>
            <a:pPr marL="285750" marR="0" lvl="0" indent="-285750" algn="l" defTabSz="502869" rtl="0" eaLnBrk="1" fontAlgn="auto" latinLnBrk="0" hangingPunct="1">
              <a:lnSpc>
                <a:spcPct val="100000"/>
              </a:lnSpc>
              <a:spcBef>
                <a:spcPts val="0"/>
              </a:spcBef>
              <a:spcAft>
                <a:spcPts val="0"/>
              </a:spcAft>
              <a:buClrTx/>
              <a:buSzTx/>
              <a:buFont typeface="Arial"/>
              <a:buChar char="•"/>
              <a:tabLst/>
              <a:defRPr/>
            </a:pPr>
            <a:r>
              <a:rPr lang="en-US" sz="1400" kern="1200" dirty="0">
                <a:solidFill>
                  <a:schemeClr val="tx1"/>
                </a:solidFill>
                <a:latin typeface="+mn-lt"/>
                <a:ea typeface="+mn-ea"/>
                <a:cs typeface="+mn-cs"/>
              </a:rPr>
              <a:t>E.g. “For [target customers] who are [dissatisfied with &lt;the current offerings in the market&gt; OR need &lt;solutions to problems&gt;] , my idea/product is a [new idea or product/service category] that provides [key problem/solution features]. Unlike [the competing product], my idea/product is [describe key differentiators – one is best, no more than three]”</a:t>
            </a:r>
            <a:endParaRPr lang="en-US" baseline="0" dirty="0"/>
          </a:p>
          <a:p>
            <a:r>
              <a:rPr lang="en-US" dirty="0"/>
              <a:t>Visuals:</a:t>
            </a:r>
          </a:p>
          <a:p>
            <a:pPr marL="285750" indent="-285750">
              <a:buFont typeface="Arial"/>
              <a:buChar char="•"/>
            </a:pPr>
            <a:r>
              <a:rPr lang="en-US" dirty="0"/>
              <a:t>Photo of product/service – while in use is best</a:t>
            </a:r>
          </a:p>
          <a:p>
            <a:pPr marL="285750" indent="-285750">
              <a:buFont typeface="Arial"/>
              <a:buChar char="•"/>
            </a:pPr>
            <a:r>
              <a:rPr lang="en-US" dirty="0"/>
              <a:t>Try to keep text to a minimum – you are not pitching to a customer!</a:t>
            </a:r>
          </a:p>
          <a:p>
            <a:pPr marL="285750" indent="-285750">
              <a:buFont typeface="Arial"/>
              <a:buChar char="•"/>
            </a:pPr>
            <a:r>
              <a:rPr lang="en-US" dirty="0"/>
              <a:t>Don’t get into technical details – you don’t have time</a:t>
            </a:r>
          </a:p>
          <a:p>
            <a:pPr marL="285750" indent="-285750">
              <a:buFont typeface="Arial"/>
              <a:buChar char="•"/>
            </a:pP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4</a:t>
            </a:fld>
            <a:endParaRPr lang="en-US"/>
          </a:p>
        </p:txBody>
      </p:sp>
    </p:spTree>
    <p:extLst>
      <p:ext uri="{BB962C8B-B14F-4D97-AF65-F5344CB8AC3E}">
        <p14:creationId xmlns:p14="http://schemas.microsoft.com/office/powerpoint/2010/main" val="4250722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 minute</a:t>
            </a:r>
            <a:endParaRPr lang="en-US" dirty="0"/>
          </a:p>
          <a:p>
            <a:r>
              <a:rPr lang="en-US" dirty="0"/>
              <a:t>Goal: Investors get</a:t>
            </a:r>
            <a:r>
              <a:rPr lang="en-US" baseline="0" dirty="0"/>
              <a:t> insights into how you are addressing real customer pain points</a:t>
            </a:r>
          </a:p>
          <a:p>
            <a:r>
              <a:rPr lang="en-US" baseline="0" dirty="0"/>
              <a:t>Note: This could also go earlier – before you get into the market opportunity, or even be your very first slide after introduction.</a:t>
            </a:r>
          </a:p>
          <a:p>
            <a:r>
              <a:rPr lang="en-US" dirty="0"/>
              <a:t>Verbal Content:</a:t>
            </a:r>
          </a:p>
          <a:p>
            <a:pPr marL="285750" indent="-285750">
              <a:buFont typeface="Arial"/>
              <a:buChar char="•"/>
            </a:pPr>
            <a:r>
              <a:rPr lang="en-US" dirty="0"/>
              <a:t>How this</a:t>
            </a:r>
            <a:r>
              <a:rPr lang="en-US" baseline="0" dirty="0"/>
              <a:t> customer is using your product and what benefits they are receiving?</a:t>
            </a:r>
          </a:p>
          <a:p>
            <a:pPr marL="285750" indent="-285750">
              <a:buFont typeface="Arial"/>
              <a:buChar char="•"/>
            </a:pPr>
            <a:r>
              <a:rPr lang="en-US" baseline="0" dirty="0"/>
              <a:t>How this is better than alternatives?</a:t>
            </a:r>
          </a:p>
          <a:p>
            <a:pPr marL="285750" indent="-285750">
              <a:buFont typeface="Arial"/>
              <a:buChar char="•"/>
            </a:pPr>
            <a:r>
              <a:rPr lang="en-US" baseline="0" dirty="0"/>
              <a:t>Why this customer will continue to use your product?</a:t>
            </a:r>
          </a:p>
          <a:p>
            <a:pPr marL="285750" indent="-285750">
              <a:buFont typeface="Arial"/>
              <a:buChar char="•"/>
            </a:pPr>
            <a:r>
              <a:rPr lang="en-US" baseline="0" dirty="0"/>
              <a:t>Optional: explain how you are broadly thinking about customer sectors in your go-to-market plan</a:t>
            </a:r>
            <a:endParaRPr lang="en-US" dirty="0"/>
          </a:p>
          <a:p>
            <a:r>
              <a:rPr lang="en-US" dirty="0"/>
              <a:t>Visuals:</a:t>
            </a:r>
          </a:p>
          <a:p>
            <a:pPr marL="285750" indent="-285750">
              <a:buFont typeface="Arial"/>
              <a:buChar char="•"/>
            </a:pPr>
            <a:r>
              <a:rPr lang="en-US" dirty="0"/>
              <a:t>Optional:</a:t>
            </a:r>
            <a:r>
              <a:rPr lang="en-US" baseline="0" dirty="0"/>
              <a:t> Replace slide title with name of customer</a:t>
            </a:r>
            <a:endParaRPr lang="en-US" dirty="0"/>
          </a:p>
          <a:p>
            <a:pPr marL="285750" indent="-285750">
              <a:buFont typeface="Arial"/>
              <a:buChar char="•"/>
            </a:pPr>
            <a:r>
              <a:rPr lang="en-US" dirty="0"/>
              <a:t>Big photo of the</a:t>
            </a:r>
            <a:r>
              <a:rPr lang="en-US" baseline="0" dirty="0"/>
              <a:t> customer you are talking about – real humans best (vs. business logo) – using your product</a:t>
            </a:r>
          </a:p>
          <a:p>
            <a:pPr marL="285750" indent="-285750">
              <a:buFont typeface="Arial"/>
              <a:buChar char="•"/>
            </a:pPr>
            <a:r>
              <a:rPr lang="en-US" baseline="0" dirty="0"/>
              <a:t>Possibly a few stats on benefits for the customer</a:t>
            </a: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5</a:t>
            </a:fld>
            <a:endParaRPr lang="en-US"/>
          </a:p>
        </p:txBody>
      </p:sp>
    </p:spTree>
    <p:extLst>
      <p:ext uri="{BB962C8B-B14F-4D97-AF65-F5344CB8AC3E}">
        <p14:creationId xmlns:p14="http://schemas.microsoft.com/office/powerpoint/2010/main" val="422140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8</a:t>
            </a:fld>
            <a:endParaRPr lang="en-US"/>
          </a:p>
        </p:txBody>
      </p:sp>
    </p:spTree>
    <p:extLst>
      <p:ext uri="{BB962C8B-B14F-4D97-AF65-F5344CB8AC3E}">
        <p14:creationId xmlns:p14="http://schemas.microsoft.com/office/powerpoint/2010/main" val="125589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 minutes</a:t>
            </a:r>
          </a:p>
          <a:p>
            <a:endParaRPr lang="en-US" dirty="0"/>
          </a:p>
          <a:p>
            <a:r>
              <a:rPr lang="en-US" dirty="0"/>
              <a:t>Explain your fundamental business model, and provide</a:t>
            </a:r>
            <a:r>
              <a:rPr lang="en-US" baseline="0" dirty="0"/>
              <a:t> “Exec P&amp;L” level financials generated from the model Excel sheet we provided</a:t>
            </a:r>
          </a:p>
          <a:p>
            <a:endParaRPr lang="en-US" baseline="0" dirty="0"/>
          </a:p>
          <a:p>
            <a:r>
              <a:rPr lang="en-US" baseline="0" dirty="0"/>
              <a:t>For example, you might say “Our business model is that of a traditional software company – we make money by selling software to low-income university students who purchase our inexpensive android app.  But we also have a secondary revenue stream in that we aggregate data from the student usage and sell that to FMCG companies looking to target </a:t>
            </a:r>
            <a:r>
              <a:rPr lang="en-US" baseline="0" dirty="0" err="1"/>
              <a:t>stuidents</a:t>
            </a:r>
            <a:r>
              <a:rPr lang="en-US" baseline="0" dirty="0"/>
              <a:t>”.</a:t>
            </a:r>
          </a:p>
          <a:p>
            <a:endParaRPr lang="en-US" baseline="0" dirty="0"/>
          </a:p>
          <a:p>
            <a:r>
              <a:rPr lang="en-US" baseline="0" dirty="0"/>
              <a:t>You should also comment on unit economics. For an app company, the comment is simple “Our marginal cost of an app is zero, but we do pay XX to Google for each download”. For a company running a distance learning after school program on tablets, unit economics are more complicated “We see each classroom as a unit. It costs us X in sales and local marketing expense to find and set up a classroom, Y in capital to equip the classroom, and Z/month for a local “coach” to keep the class in order. We get paid A per student per month. So once we have 20 students, we are generating N in net profit per classroom, recouping our sales and capital expenses in NN months”.</a:t>
            </a: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10</a:t>
            </a:fld>
            <a:endParaRPr lang="en-US"/>
          </a:p>
        </p:txBody>
      </p:sp>
    </p:spTree>
    <p:extLst>
      <p:ext uri="{BB962C8B-B14F-4D97-AF65-F5344CB8AC3E}">
        <p14:creationId xmlns:p14="http://schemas.microsoft.com/office/powerpoint/2010/main" val="2016655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Judges</a:t>
            </a:r>
            <a:r>
              <a:rPr lang="en-US" baseline="0" dirty="0"/>
              <a:t> and i</a:t>
            </a:r>
            <a:r>
              <a:rPr lang="en-US" dirty="0"/>
              <a:t>nvestors understand </a:t>
            </a:r>
            <a:r>
              <a:rPr lang="en-US" baseline="0" dirty="0"/>
              <a:t>why you and/or your team is highly qualified to build a scaled business in this space</a:t>
            </a:r>
          </a:p>
          <a:p>
            <a:r>
              <a:rPr lang="en-US" baseline="0" dirty="0"/>
              <a:t>Note: You can move this slide earlier in the pitch – generally, earlier is better upfront (as investors want to know who they are talking with). Some people like to introduce themselves as a founder on the very first slide, and then tell more about the </a:t>
            </a:r>
            <a:r>
              <a:rPr lang="en-US" baseline="0" dirty="0" err="1"/>
              <a:t>enture</a:t>
            </a:r>
            <a:r>
              <a:rPr lang="en-US" baseline="0" dirty="0"/>
              <a:t> team later in the deck. </a:t>
            </a:r>
            <a:endParaRPr lang="en-US" dirty="0"/>
          </a:p>
          <a:p>
            <a:r>
              <a:rPr lang="en-US" dirty="0"/>
              <a:t>Verbal Content:</a:t>
            </a:r>
          </a:p>
          <a:p>
            <a:pPr marL="285750" indent="-285750">
              <a:buFont typeface="Arial"/>
              <a:buChar char="•"/>
            </a:pPr>
            <a:r>
              <a:rPr lang="en-US" dirty="0"/>
              <a:t>Highlight</a:t>
            </a:r>
            <a:r>
              <a:rPr lang="en-US" baseline="0" dirty="0"/>
              <a:t> only 1 or 2 concise items for each key team members (anyone can read the rest on your slide). </a:t>
            </a:r>
          </a:p>
          <a:p>
            <a:pPr marL="285750" indent="-285750">
              <a:buFont typeface="Arial"/>
              <a:buChar char="•"/>
            </a:pPr>
            <a:r>
              <a:rPr lang="en-US" baseline="0" dirty="0"/>
              <a:t>Don’t overemphasize advisors/non full-timers as these part-timers are highly discounted by investors</a:t>
            </a:r>
            <a:endParaRPr lang="en-US" dirty="0"/>
          </a:p>
          <a:p>
            <a:pPr marL="285750" indent="-285750">
              <a:buFont typeface="Arial"/>
              <a:buChar char="•"/>
            </a:pPr>
            <a:r>
              <a:rPr lang="en-US" dirty="0"/>
              <a:t>Optional: Concisely explain how you</a:t>
            </a:r>
            <a:r>
              <a:rPr lang="en-US" baseline="0" dirty="0"/>
              <a:t> (and co-founders) got the idea for the business (unique insight that you had)</a:t>
            </a:r>
          </a:p>
          <a:p>
            <a:pPr marL="0" indent="0">
              <a:buFont typeface="Arial"/>
              <a:buNone/>
            </a:pPr>
            <a:r>
              <a:rPr lang="en-US" baseline="0" dirty="0"/>
              <a:t>Notes: </a:t>
            </a:r>
          </a:p>
          <a:p>
            <a:pPr marL="285750" indent="-285750">
              <a:buFont typeface="Arial" panose="020B0604020202020204" pitchFamily="34" charset="0"/>
              <a:buChar char="•"/>
            </a:pPr>
            <a:r>
              <a:rPr lang="en-US" baseline="0" dirty="0"/>
              <a:t>You will find </a:t>
            </a:r>
            <a:r>
              <a:rPr lang="en-US" baseline="0" dirty="0" err="1"/>
              <a:t>thi</a:t>
            </a:r>
            <a:r>
              <a:rPr lang="en-US" baseline="0" dirty="0"/>
              <a:t> s very hard to do in just 2 mins, so practice to focus on only what is critical to tease their interest.</a:t>
            </a:r>
          </a:p>
          <a:p>
            <a:pPr marL="285750" indent="-285750">
              <a:buFont typeface="Arial" panose="020B0604020202020204" pitchFamily="34" charset="0"/>
              <a:buChar char="•"/>
            </a:pPr>
            <a:r>
              <a:rPr lang="en-US" baseline="0" dirty="0"/>
              <a:t>Most people find it very hard to promote themselves. Unfortunately you must do this. You need to convince judges and investors that YOU (not your idea) are someone they want to invest in.</a:t>
            </a:r>
            <a:endParaRPr lang="en-US" dirty="0"/>
          </a:p>
          <a:p>
            <a:pPr marL="0" indent="0">
              <a:buFont typeface="Arial"/>
              <a:buNone/>
            </a:pPr>
            <a:r>
              <a:rPr lang="en-US" dirty="0"/>
              <a:t>Visuals:</a:t>
            </a:r>
          </a:p>
          <a:p>
            <a:pPr marL="285750" indent="-285750">
              <a:buFont typeface="Arial"/>
              <a:buChar char="•"/>
            </a:pPr>
            <a:r>
              <a:rPr lang="en-US" dirty="0"/>
              <a:t>Photos of founders/key team members with names, titles, and previous experience/affiliations</a:t>
            </a:r>
          </a:p>
          <a:p>
            <a:pPr marL="285750" indent="-285750">
              <a:buFont typeface="Arial"/>
              <a:buChar char="•"/>
            </a:pPr>
            <a:r>
              <a:rPr lang="en-US" dirty="0"/>
              <a:t>Optional: large background photo related</a:t>
            </a:r>
            <a:r>
              <a:rPr lang="en-US" baseline="0" dirty="0"/>
              <a:t> to your inspiration for starting the business</a:t>
            </a:r>
            <a:endParaRPr lang="en-US" dirty="0"/>
          </a:p>
          <a:p>
            <a:pPr marL="285750" indent="-285750">
              <a:buFont typeface="Arial"/>
              <a:buChar char="•"/>
            </a:pPr>
            <a:endParaRPr lang="en-US" dirty="0"/>
          </a:p>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11</a:t>
            </a:fld>
            <a:endParaRPr lang="en-US"/>
          </a:p>
        </p:txBody>
      </p:sp>
    </p:spTree>
    <p:extLst>
      <p:ext uri="{BB962C8B-B14F-4D97-AF65-F5344CB8AC3E}">
        <p14:creationId xmlns:p14="http://schemas.microsoft.com/office/powerpoint/2010/main" val="35841854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Investors understand your</a:t>
            </a:r>
            <a:r>
              <a:rPr lang="en-US" baseline="0" dirty="0"/>
              <a:t> level of traction (so they know what stage you’re at)</a:t>
            </a:r>
            <a:endParaRPr lang="en-US" dirty="0"/>
          </a:p>
          <a:p>
            <a:r>
              <a:rPr lang="en-US" dirty="0"/>
              <a:t>Verbal Content:</a:t>
            </a:r>
          </a:p>
          <a:p>
            <a:pPr marL="285750" indent="-285750">
              <a:buFont typeface="Arial"/>
              <a:buChar char="•"/>
            </a:pPr>
            <a:r>
              <a:rPr lang="en-US" dirty="0"/>
              <a:t>3 “drivers” for your business and how you are doing on them</a:t>
            </a:r>
          </a:p>
          <a:p>
            <a:pPr marL="788619" marR="0" lvl="1" indent="-285750" algn="l" defTabSz="502869" rtl="0" eaLnBrk="1" fontAlgn="auto" latinLnBrk="0" hangingPunct="1">
              <a:lnSpc>
                <a:spcPct val="100000"/>
              </a:lnSpc>
              <a:spcBef>
                <a:spcPts val="0"/>
              </a:spcBef>
              <a:spcAft>
                <a:spcPts val="0"/>
              </a:spcAft>
              <a:buClrTx/>
              <a:buSzTx/>
              <a:buFont typeface="Arial"/>
              <a:buChar char="•"/>
              <a:tabLst/>
              <a:defRPr/>
            </a:pPr>
            <a:r>
              <a:rPr lang="en-US" dirty="0"/>
              <a:t>e.g. , “We measure success in the classroom by the progress kids make against standardized tests. Over the past 12 months, we’ve achieved an XX% overall pass rate, with ZZ% of students progressing at or ahead of expectations. Our other business drivers are the % of schools that are profitable – currently 80% are – and the total number of students we serve – this year we will have grown by xx%, to </a:t>
            </a:r>
            <a:r>
              <a:rPr lang="en-US" dirty="0" err="1"/>
              <a:t>yy</a:t>
            </a:r>
            <a:r>
              <a:rPr lang="en-US" dirty="0"/>
              <a:t> thousand”.</a:t>
            </a:r>
          </a:p>
          <a:p>
            <a:pPr marL="285750" indent="-285750">
              <a:buFont typeface="Arial"/>
              <a:buChar char="•"/>
            </a:pPr>
            <a:r>
              <a:rPr lang="en-US" dirty="0"/>
              <a:t>1-2</a:t>
            </a:r>
            <a:r>
              <a:rPr lang="en-US" baseline="0" dirty="0"/>
              <a:t> other key accomplishments</a:t>
            </a:r>
          </a:p>
          <a:p>
            <a:pPr marL="788619" lvl="1" indent="-285750">
              <a:buFont typeface="Arial"/>
              <a:buChar char="•"/>
            </a:pPr>
            <a:r>
              <a:rPr lang="en-US" baseline="0" dirty="0"/>
              <a:t>e.g. c</a:t>
            </a:r>
            <a:r>
              <a:rPr lang="en-US" dirty="0"/>
              <a:t>ould include: key people hired, successful pilot completed, customer acquired/revenue, product development/refinement progress, unit economics improvement</a:t>
            </a:r>
          </a:p>
          <a:p>
            <a:pPr marL="0" lvl="0" indent="0">
              <a:buFont typeface="Arial"/>
              <a:buNone/>
            </a:pPr>
            <a:r>
              <a:rPr lang="en-US" dirty="0"/>
              <a:t>NOTE:</a:t>
            </a:r>
            <a:r>
              <a:rPr lang="en-US" baseline="0" dirty="0"/>
              <a:t> If you are at the pre-release stage, and have only a plan and/or prototype, do not despair. Use time to explain what very specific milestones you anticipate achieving, and when, once your company has the funds to complete your product/service and get it to market. Be realistic and pragmatic.</a:t>
            </a:r>
          </a:p>
          <a:p>
            <a:pPr marL="0" lvl="0" indent="0">
              <a:buFont typeface="Arial"/>
              <a:buNone/>
            </a:pPr>
            <a:endParaRPr lang="en-US" dirty="0"/>
          </a:p>
          <a:p>
            <a:r>
              <a:rPr lang="en-US" dirty="0"/>
              <a:t>Visuals:</a:t>
            </a:r>
          </a:p>
          <a:p>
            <a:pPr marL="285750" indent="-285750">
              <a:buFont typeface="Arial"/>
              <a:buChar char="•"/>
            </a:pPr>
            <a:r>
              <a:rPr lang="en-US" dirty="0"/>
              <a:t>A big photo related to one of your progress items would be great</a:t>
            </a:r>
          </a:p>
          <a:p>
            <a:pPr marL="285750" indent="-285750">
              <a:buFont typeface="Arial"/>
              <a:buChar char="•"/>
            </a:pPr>
            <a:r>
              <a:rPr lang="en-US" dirty="0"/>
              <a:t>Resist</a:t>
            </a:r>
            <a:r>
              <a:rPr lang="en-US" baseline="0" dirty="0"/>
              <a:t> the urge to put much text – provide insights/specifics verbally</a:t>
            </a:r>
          </a:p>
          <a:p>
            <a:pPr marL="0" indent="0">
              <a:buFont typeface="Arial"/>
              <a:buNone/>
            </a:pPr>
            <a:endParaRPr lang="en-US" baseline="0"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12</a:t>
            </a:fld>
            <a:endParaRPr lang="en-US"/>
          </a:p>
        </p:txBody>
      </p:sp>
    </p:spTree>
    <p:extLst>
      <p:ext uri="{BB962C8B-B14F-4D97-AF65-F5344CB8AC3E}">
        <p14:creationId xmlns:p14="http://schemas.microsoft.com/office/powerpoint/2010/main" val="2048600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Investors understand your</a:t>
            </a:r>
            <a:r>
              <a:rPr lang="en-US" baseline="0" dirty="0"/>
              <a:t> level of traction (so they know what stage you’re at)</a:t>
            </a:r>
            <a:endParaRPr lang="en-US" dirty="0"/>
          </a:p>
          <a:p>
            <a:r>
              <a:rPr lang="en-US" dirty="0"/>
              <a:t>Verbal Content:</a:t>
            </a:r>
          </a:p>
          <a:p>
            <a:pPr marL="285750" indent="-285750">
              <a:buFont typeface="Arial"/>
              <a:buChar char="•"/>
            </a:pPr>
            <a:r>
              <a:rPr lang="en-US" dirty="0"/>
              <a:t>3 “drivers” for your business and how you are doing on them</a:t>
            </a:r>
          </a:p>
          <a:p>
            <a:pPr marL="788619" marR="0" lvl="1" indent="-285750" algn="l" defTabSz="502869" rtl="0" eaLnBrk="1" fontAlgn="auto" latinLnBrk="0" hangingPunct="1">
              <a:lnSpc>
                <a:spcPct val="100000"/>
              </a:lnSpc>
              <a:spcBef>
                <a:spcPts val="0"/>
              </a:spcBef>
              <a:spcAft>
                <a:spcPts val="0"/>
              </a:spcAft>
              <a:buClrTx/>
              <a:buSzTx/>
              <a:buFont typeface="Arial"/>
              <a:buChar char="•"/>
              <a:tabLst/>
              <a:defRPr/>
            </a:pPr>
            <a:r>
              <a:rPr lang="en-US" dirty="0"/>
              <a:t>e.g. , “We measure success in the classroom by the progress kids make against standardized tests. Over the past 12 months, we’ve achieved an XX% overall pass rate, with ZZ% of students progressing at or ahead of expectations. Our other business drivers are the % of schools that are profitable – currently 80% are – and the total number of students we serve – this year we will have grown by xx%, to </a:t>
            </a:r>
            <a:r>
              <a:rPr lang="en-US" dirty="0" err="1"/>
              <a:t>yy</a:t>
            </a:r>
            <a:r>
              <a:rPr lang="en-US" dirty="0"/>
              <a:t> thousand”.</a:t>
            </a:r>
          </a:p>
          <a:p>
            <a:pPr marL="285750" indent="-285750">
              <a:buFont typeface="Arial"/>
              <a:buChar char="•"/>
            </a:pPr>
            <a:r>
              <a:rPr lang="en-US" dirty="0"/>
              <a:t>1-2</a:t>
            </a:r>
            <a:r>
              <a:rPr lang="en-US" baseline="0" dirty="0"/>
              <a:t> other key accomplishments</a:t>
            </a:r>
          </a:p>
          <a:p>
            <a:pPr marL="788619" lvl="1" indent="-285750">
              <a:buFont typeface="Arial"/>
              <a:buChar char="•"/>
            </a:pPr>
            <a:r>
              <a:rPr lang="en-US" baseline="0" dirty="0"/>
              <a:t>e.g. c</a:t>
            </a:r>
            <a:r>
              <a:rPr lang="en-US" dirty="0"/>
              <a:t>ould include: key people hired, successful pilot completed, customer acquired/revenue, product development/refinement progress, unit economics improvement</a:t>
            </a:r>
          </a:p>
          <a:p>
            <a:pPr marL="0" lvl="0" indent="0">
              <a:buFont typeface="Arial"/>
              <a:buNone/>
            </a:pPr>
            <a:r>
              <a:rPr lang="en-US" dirty="0"/>
              <a:t>NOTE:</a:t>
            </a:r>
            <a:r>
              <a:rPr lang="en-US" baseline="0" dirty="0"/>
              <a:t> If you are at the pre-release stage, and have only a plan and/or prototype, do not despair. Use time to explain what very specific milestones you anticipate achieving, and when, once your company has the funds to complete your product/service and get it to market. Be realistic and pragmatic.</a:t>
            </a:r>
          </a:p>
          <a:p>
            <a:pPr marL="0" lvl="0" indent="0">
              <a:buFont typeface="Arial"/>
              <a:buNone/>
            </a:pPr>
            <a:endParaRPr lang="en-US" dirty="0"/>
          </a:p>
          <a:p>
            <a:r>
              <a:rPr lang="en-US" dirty="0"/>
              <a:t>Visuals:</a:t>
            </a:r>
          </a:p>
          <a:p>
            <a:pPr marL="285750" indent="-285750">
              <a:buFont typeface="Arial"/>
              <a:buChar char="•"/>
            </a:pPr>
            <a:r>
              <a:rPr lang="en-US" dirty="0"/>
              <a:t>A big photo related to one of your progress items would be great</a:t>
            </a:r>
          </a:p>
          <a:p>
            <a:pPr marL="285750" indent="-285750">
              <a:buFont typeface="Arial"/>
              <a:buChar char="•"/>
            </a:pPr>
            <a:r>
              <a:rPr lang="en-US" dirty="0"/>
              <a:t>Resist</a:t>
            </a:r>
            <a:r>
              <a:rPr lang="en-US" baseline="0" dirty="0"/>
              <a:t> the urge to put much text – provide insights/specifics verbally</a:t>
            </a:r>
          </a:p>
          <a:p>
            <a:pPr marL="0" indent="0">
              <a:buFont typeface="Arial"/>
              <a:buNone/>
            </a:pPr>
            <a:endParaRPr lang="en-US" baseline="0"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10/12/2019</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13</a:t>
            </a:fld>
            <a:endParaRPr lang="en-US"/>
          </a:p>
        </p:txBody>
      </p:sp>
    </p:spTree>
    <p:extLst>
      <p:ext uri="{BB962C8B-B14F-4D97-AF65-F5344CB8AC3E}">
        <p14:creationId xmlns:p14="http://schemas.microsoft.com/office/powerpoint/2010/main" val="17551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434069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pic>
        <p:nvPicPr>
          <p:cNvPr id="1030"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1975" y="3933056"/>
            <a:ext cx="802005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35896" y="260648"/>
            <a:ext cx="1390503" cy="1513775"/>
          </a:xfrm>
          <a:prstGeom prst="rect">
            <a:avLst/>
          </a:prstGeom>
        </p:spPr>
      </p:pic>
    </p:spTree>
    <p:extLst>
      <p:ext uri="{BB962C8B-B14F-4D97-AF65-F5344CB8AC3E}">
        <p14:creationId xmlns:p14="http://schemas.microsoft.com/office/powerpoint/2010/main" val="3431075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59724" y="44624"/>
            <a:ext cx="7727075" cy="1143000"/>
          </a:xfrm>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206448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314866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59724" y="53752"/>
            <a:ext cx="7727075" cy="1143000"/>
          </a:xfrm>
        </p:spPr>
        <p:txBody>
          <a:bodyPr/>
          <a:lstStyle/>
          <a:p>
            <a:r>
              <a:rPr lang="en-US"/>
              <a:t>Click to edit Master title style</a:t>
            </a:r>
            <a:endParaRPr lang="en-IN"/>
          </a:p>
        </p:txBody>
      </p:sp>
      <p:sp>
        <p:nvSpPr>
          <p:cNvPr id="3" name="Content Placeholder 2"/>
          <p:cNvSpPr>
            <a:spLocks noGrp="1"/>
          </p:cNvSpPr>
          <p:nvPr>
            <p:ph idx="1"/>
          </p:nvPr>
        </p:nvSpPr>
        <p:spPr>
          <a:xfrm>
            <a:off x="457200" y="1412776"/>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357081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49239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59724" y="-27384"/>
            <a:ext cx="7727075" cy="1143000"/>
          </a:xfrm>
        </p:spPr>
        <p:txBody>
          <a:bodyPr/>
          <a:lstStyle/>
          <a:p>
            <a:r>
              <a:rPr lang="en-US"/>
              <a:t>Click to edit Master title style</a:t>
            </a:r>
            <a:endParaRPr lang="en-IN"/>
          </a:p>
        </p:txBody>
      </p:sp>
      <p:sp>
        <p:nvSpPr>
          <p:cNvPr id="3" name="Content Placeholder 2"/>
          <p:cNvSpPr>
            <a:spLocks noGrp="1"/>
          </p:cNvSpPr>
          <p:nvPr>
            <p:ph sz="half" idx="1"/>
          </p:nvPr>
        </p:nvSpPr>
        <p:spPr>
          <a:xfrm>
            <a:off x="457200" y="134076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34076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2261097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59724" y="53752"/>
            <a:ext cx="7727075"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412776"/>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Text Placeholder 4"/>
          <p:cNvSpPr>
            <a:spLocks noGrp="1"/>
          </p:cNvSpPr>
          <p:nvPr>
            <p:ph type="body" sz="quarter" idx="3"/>
          </p:nvPr>
        </p:nvSpPr>
        <p:spPr>
          <a:xfrm>
            <a:off x="4645025" y="141277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157675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59724" y="-27384"/>
            <a:ext cx="7727075" cy="1143000"/>
          </a:xfrm>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44288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4131228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66769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F3CA9-E742-4843-ABE9-7934738B7B71}" type="datetimeFigureOut">
              <a:rPr lang="en-IN" smtClean="0"/>
              <a:pPr/>
              <a:t>12-10-2019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3818463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59724" y="274638"/>
            <a:ext cx="7727075"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2F3CA9-E742-4843-ABE9-7934738B7B71}" type="datetimeFigureOut">
              <a:rPr lang="en-IN" smtClean="0"/>
              <a:pPr/>
              <a:t>12-10-2019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7020272"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DDD73-3474-4223-AABA-116B116EA179}" type="slidenum">
              <a:rPr lang="en-IN" smtClean="0"/>
              <a:pPr/>
              <a:t>‹#›</a:t>
            </a:fld>
            <a:endParaRPr lang="en-IN"/>
          </a:p>
        </p:txBody>
      </p:sp>
      <p:pic>
        <p:nvPicPr>
          <p:cNvPr id="8" name="Picture 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512" y="6651086"/>
            <a:ext cx="9180512" cy="2069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6750" y="9811"/>
            <a:ext cx="942975" cy="101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3989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How to present your B-plan</a:t>
            </a:r>
          </a:p>
        </p:txBody>
      </p:sp>
      <p:sp>
        <p:nvSpPr>
          <p:cNvPr id="3" name="Subtitle 2"/>
          <p:cNvSpPr>
            <a:spLocks noGrp="1"/>
          </p:cNvSpPr>
          <p:nvPr>
            <p:ph type="subTitle" idx="1"/>
          </p:nvPr>
        </p:nvSpPr>
        <p:spPr/>
        <p:txBody>
          <a:bodyPr/>
          <a:lstStyle/>
          <a:p>
            <a:r>
              <a:rPr lang="en-IN" sz="2909" dirty="0">
                <a:solidFill>
                  <a:srgbClr val="C00000"/>
                </a:solidFill>
              </a:rPr>
              <a:t>The Winning Pitch</a:t>
            </a:r>
          </a:p>
        </p:txBody>
      </p:sp>
      <p:sp>
        <p:nvSpPr>
          <p:cNvPr id="4" name="Slide Number Placeholder 3"/>
          <p:cNvSpPr>
            <a:spLocks noGrp="1"/>
          </p:cNvSpPr>
          <p:nvPr>
            <p:ph type="sldNum" sz="quarter" idx="11"/>
          </p:nvPr>
        </p:nvSpPr>
        <p:spPr/>
        <p:txBody>
          <a:bodyPr/>
          <a:lstStyle/>
          <a:p>
            <a:fld id="{4CFCFC3B-D5F7-4247-81B3-211F593AD67E}" type="slidenum">
              <a:rPr lang="en-US" smtClean="0"/>
              <a:pPr/>
              <a:t>1</a:t>
            </a:fld>
            <a:endParaRPr lang="en-US"/>
          </a:p>
        </p:txBody>
      </p:sp>
    </p:spTree>
    <p:extLst>
      <p:ext uri="{BB962C8B-B14F-4D97-AF65-F5344CB8AC3E}">
        <p14:creationId xmlns:p14="http://schemas.microsoft.com/office/powerpoint/2010/main" val="62692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Financials</a:t>
            </a:r>
          </a:p>
        </p:txBody>
      </p:sp>
      <p:sp>
        <p:nvSpPr>
          <p:cNvPr id="3" name="Content Placeholder 2"/>
          <p:cNvSpPr>
            <a:spLocks noGrp="1"/>
          </p:cNvSpPr>
          <p:nvPr>
            <p:ph idx="1"/>
          </p:nvPr>
        </p:nvSpPr>
        <p:spPr/>
        <p:txBody>
          <a:bodyPr>
            <a:normAutofit lnSpcReduction="10000"/>
          </a:bodyPr>
          <a:lstStyle/>
          <a:p>
            <a:r>
              <a:rPr lang="en-US" dirty="0"/>
              <a:t>How much revenue you will earn in the next 3-5 years timeframe</a:t>
            </a:r>
          </a:p>
          <a:p>
            <a:pPr lvl="1"/>
            <a:r>
              <a:rPr lang="en-US" dirty="0"/>
              <a:t>Justify the assumptions</a:t>
            </a:r>
          </a:p>
          <a:p>
            <a:r>
              <a:rPr lang="en-US" dirty="0"/>
              <a:t>What are the major expenses</a:t>
            </a:r>
          </a:p>
          <a:p>
            <a:pPr lvl="1"/>
            <a:r>
              <a:rPr lang="en-US" dirty="0"/>
              <a:t>Capital expenses</a:t>
            </a:r>
          </a:p>
          <a:p>
            <a:pPr lvl="1"/>
            <a:r>
              <a:rPr lang="en-US" dirty="0"/>
              <a:t>Operational expenses - Major Heads</a:t>
            </a:r>
          </a:p>
          <a:p>
            <a:r>
              <a:rPr lang="en-US" dirty="0"/>
              <a:t>Profitability</a:t>
            </a:r>
          </a:p>
          <a:p>
            <a:pPr lvl="1"/>
            <a:r>
              <a:rPr lang="en-US" dirty="0"/>
              <a:t>When are you expecting to start making profit</a:t>
            </a:r>
          </a:p>
          <a:p>
            <a:r>
              <a:rPr lang="en-US" dirty="0"/>
              <a:t>Highlight key numbers</a:t>
            </a:r>
          </a:p>
          <a:p>
            <a:pPr marL="457160" lvl="1" indent="0">
              <a:buNone/>
            </a:pPr>
            <a:endParaRPr lang="en-US" dirty="0"/>
          </a:p>
        </p:txBody>
      </p:sp>
      <p:sp>
        <p:nvSpPr>
          <p:cNvPr id="4" name="Slide Number Placeholder 3"/>
          <p:cNvSpPr>
            <a:spLocks noGrp="1"/>
          </p:cNvSpPr>
          <p:nvPr>
            <p:ph type="sldNum" sz="quarter" idx="11"/>
          </p:nvPr>
        </p:nvSpPr>
        <p:spPr/>
        <p:txBody>
          <a:bodyPr/>
          <a:lstStyle/>
          <a:p>
            <a:fld id="{01AF4487-B268-104D-8179-743F4B103770}" type="slidenum">
              <a:rPr lang="en-US" smtClean="0"/>
              <a:pPr/>
              <a:t>10</a:t>
            </a:fld>
            <a:endParaRPr lang="en-US"/>
          </a:p>
        </p:txBody>
      </p:sp>
      <p:sp>
        <p:nvSpPr>
          <p:cNvPr id="5" name="TextBox 4"/>
          <p:cNvSpPr txBox="1"/>
          <p:nvPr/>
        </p:nvSpPr>
        <p:spPr>
          <a:xfrm>
            <a:off x="290945" y="6025205"/>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a feasible and achievable plan</a:t>
            </a:r>
          </a:p>
        </p:txBody>
      </p:sp>
    </p:spTree>
    <p:extLst>
      <p:ext uri="{BB962C8B-B14F-4D97-AF65-F5344CB8AC3E}">
        <p14:creationId xmlns:p14="http://schemas.microsoft.com/office/powerpoint/2010/main" val="2456335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Cambria" pitchFamily="18" charset="0"/>
              </a:rPr>
              <a:t>Team</a:t>
            </a:r>
          </a:p>
        </p:txBody>
      </p:sp>
      <p:sp>
        <p:nvSpPr>
          <p:cNvPr id="2" name="Slide Number Placeholder 1"/>
          <p:cNvSpPr>
            <a:spLocks noGrp="1"/>
          </p:cNvSpPr>
          <p:nvPr>
            <p:ph type="sldNum" sz="quarter" idx="11"/>
          </p:nvPr>
        </p:nvSpPr>
        <p:spPr/>
        <p:txBody>
          <a:bodyPr/>
          <a:lstStyle/>
          <a:p>
            <a:fld id="{01AF4487-B268-104D-8179-743F4B103770}" type="slidenum">
              <a:rPr lang="en-US" smtClean="0"/>
              <a:pPr/>
              <a:t>11</a:t>
            </a:fld>
            <a:endParaRPr lang="en-US"/>
          </a:p>
        </p:txBody>
      </p:sp>
      <p:sp>
        <p:nvSpPr>
          <p:cNvPr id="5" name="Content Placeholder 4"/>
          <p:cNvSpPr>
            <a:spLocks noGrp="1"/>
          </p:cNvSpPr>
          <p:nvPr>
            <p:ph idx="1"/>
          </p:nvPr>
        </p:nvSpPr>
        <p:spPr>
          <a:xfrm>
            <a:off x="457200" y="1288666"/>
            <a:ext cx="8229600" cy="4719744"/>
          </a:xfrm>
        </p:spPr>
        <p:txBody>
          <a:bodyPr/>
          <a:lstStyle/>
          <a:p>
            <a:r>
              <a:rPr lang="en-IN" dirty="0"/>
              <a:t>Who are the key Team members</a:t>
            </a:r>
          </a:p>
          <a:p>
            <a:pPr lvl="1"/>
            <a:r>
              <a:rPr lang="en-IN" dirty="0"/>
              <a:t>Their role</a:t>
            </a:r>
          </a:p>
          <a:p>
            <a:r>
              <a:rPr lang="en-IN" dirty="0"/>
              <a:t>What skillset / experience they bring in </a:t>
            </a:r>
          </a:p>
          <a:p>
            <a:pPr lvl="1"/>
            <a:r>
              <a:rPr lang="en-IN" dirty="0"/>
              <a:t>How it would help in growth of the business</a:t>
            </a:r>
          </a:p>
          <a:p>
            <a:pPr marL="0" indent="0">
              <a:buNone/>
            </a:pPr>
            <a:endParaRPr lang="en-IN" dirty="0"/>
          </a:p>
          <a:p>
            <a:pPr marL="0" indent="0">
              <a:buNone/>
            </a:pPr>
            <a:endParaRPr lang="en-IN" dirty="0"/>
          </a:p>
          <a:p>
            <a:endParaRPr lang="en-IN" dirty="0"/>
          </a:p>
          <a:p>
            <a:pPr marL="457160" lvl="1" indent="0">
              <a:buNone/>
            </a:pPr>
            <a:endParaRPr lang="en-IN" dirty="0"/>
          </a:p>
        </p:txBody>
      </p:sp>
      <p:sp>
        <p:nvSpPr>
          <p:cNvPr id="6" name="TextBox 5"/>
          <p:cNvSpPr txBox="1"/>
          <p:nvPr/>
        </p:nvSpPr>
        <p:spPr>
          <a:xfrm>
            <a:off x="290945" y="5702531"/>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the right team who can make it</a:t>
            </a:r>
          </a:p>
        </p:txBody>
      </p:sp>
    </p:spTree>
    <p:extLst>
      <p:ext uri="{BB962C8B-B14F-4D97-AF65-F5344CB8AC3E}">
        <p14:creationId xmlns:p14="http://schemas.microsoft.com/office/powerpoint/2010/main" val="1114866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Current Stage &amp; Milestones</a:t>
            </a:r>
          </a:p>
        </p:txBody>
      </p:sp>
      <p:sp>
        <p:nvSpPr>
          <p:cNvPr id="3" name="Slide Number Placeholder 2"/>
          <p:cNvSpPr>
            <a:spLocks noGrp="1"/>
          </p:cNvSpPr>
          <p:nvPr>
            <p:ph type="sldNum" sz="quarter" idx="11"/>
          </p:nvPr>
        </p:nvSpPr>
        <p:spPr/>
        <p:txBody>
          <a:bodyPr/>
          <a:lstStyle/>
          <a:p>
            <a:fld id="{01AF4487-B268-104D-8179-743F4B103770}" type="slidenum">
              <a:rPr lang="en-US" smtClean="0"/>
              <a:pPr/>
              <a:t>12</a:t>
            </a:fld>
            <a:endParaRPr lang="en-US"/>
          </a:p>
        </p:txBody>
      </p:sp>
      <p:sp>
        <p:nvSpPr>
          <p:cNvPr id="4" name="Content Placeholder 4"/>
          <p:cNvSpPr>
            <a:spLocks noGrp="1"/>
          </p:cNvSpPr>
          <p:nvPr>
            <p:ph idx="1"/>
          </p:nvPr>
        </p:nvSpPr>
        <p:spPr>
          <a:xfrm>
            <a:off x="457200" y="1288666"/>
            <a:ext cx="8229600" cy="4719744"/>
          </a:xfrm>
        </p:spPr>
        <p:txBody>
          <a:bodyPr/>
          <a:lstStyle/>
          <a:p>
            <a:r>
              <a:rPr lang="en-IN" dirty="0"/>
              <a:t>What is the current status of the business</a:t>
            </a:r>
          </a:p>
          <a:p>
            <a:pPr lvl="1"/>
            <a:r>
              <a:rPr lang="en-IN" dirty="0"/>
              <a:t>Highlight key achievements</a:t>
            </a:r>
          </a:p>
          <a:p>
            <a:pPr lvl="1"/>
            <a:r>
              <a:rPr lang="en-IN" dirty="0"/>
              <a:t>Use numbers wherever applicable</a:t>
            </a:r>
          </a:p>
          <a:p>
            <a:r>
              <a:rPr lang="en-IN" dirty="0"/>
              <a:t>Milestones achieved</a:t>
            </a:r>
          </a:p>
          <a:p>
            <a:r>
              <a:rPr lang="en-IN" dirty="0"/>
              <a:t>Milestones planned</a:t>
            </a:r>
          </a:p>
          <a:p>
            <a:pPr lvl="1"/>
            <a:r>
              <a:rPr lang="en-IN" dirty="0"/>
              <a:t>Phase-wise launch plan</a:t>
            </a:r>
          </a:p>
          <a:p>
            <a:r>
              <a:rPr lang="en-IN" dirty="0"/>
              <a:t>What makes you confident that you will achieve the milestones</a:t>
            </a:r>
          </a:p>
          <a:p>
            <a:endParaRPr lang="en-IN" dirty="0"/>
          </a:p>
          <a:p>
            <a:endParaRPr lang="en-IN" dirty="0"/>
          </a:p>
          <a:p>
            <a:pPr marL="457160" lvl="1" indent="0">
              <a:buNone/>
            </a:pPr>
            <a:endParaRPr lang="en-IN" dirty="0"/>
          </a:p>
        </p:txBody>
      </p:sp>
      <p:sp>
        <p:nvSpPr>
          <p:cNvPr id="5" name="TextBox 4"/>
          <p:cNvSpPr txBox="1"/>
          <p:nvPr/>
        </p:nvSpPr>
        <p:spPr>
          <a:xfrm>
            <a:off x="290945" y="5702531"/>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a scalable plan</a:t>
            </a:r>
          </a:p>
        </p:txBody>
      </p:sp>
    </p:spTree>
    <p:extLst>
      <p:ext uri="{BB962C8B-B14F-4D97-AF65-F5344CB8AC3E}">
        <p14:creationId xmlns:p14="http://schemas.microsoft.com/office/powerpoint/2010/main" val="2944928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Social Impact (optional)</a:t>
            </a:r>
          </a:p>
        </p:txBody>
      </p:sp>
      <p:sp>
        <p:nvSpPr>
          <p:cNvPr id="3" name="Slide Number Placeholder 2"/>
          <p:cNvSpPr>
            <a:spLocks noGrp="1"/>
          </p:cNvSpPr>
          <p:nvPr>
            <p:ph type="sldNum" sz="quarter" idx="11"/>
          </p:nvPr>
        </p:nvSpPr>
        <p:spPr/>
        <p:txBody>
          <a:bodyPr/>
          <a:lstStyle/>
          <a:p>
            <a:fld id="{01AF4487-B268-104D-8179-743F4B103770}" type="slidenum">
              <a:rPr lang="en-US" smtClean="0"/>
              <a:pPr/>
              <a:t>13</a:t>
            </a:fld>
            <a:endParaRPr lang="en-US"/>
          </a:p>
        </p:txBody>
      </p:sp>
      <p:sp>
        <p:nvSpPr>
          <p:cNvPr id="4" name="Content Placeholder 4"/>
          <p:cNvSpPr>
            <a:spLocks noGrp="1"/>
          </p:cNvSpPr>
          <p:nvPr>
            <p:ph idx="1"/>
          </p:nvPr>
        </p:nvSpPr>
        <p:spPr>
          <a:xfrm>
            <a:off x="457200" y="1288666"/>
            <a:ext cx="8229600" cy="4719744"/>
          </a:xfrm>
        </p:spPr>
        <p:txBody>
          <a:bodyPr/>
          <a:lstStyle/>
          <a:p>
            <a:r>
              <a:rPr lang="en-IN" dirty="0"/>
              <a:t>How your solution has positively impacted the lives of people, specifically the masses</a:t>
            </a:r>
          </a:p>
          <a:p>
            <a:pPr lvl="1"/>
            <a:r>
              <a:rPr lang="en-IN" dirty="0"/>
              <a:t>The number of lives impacted</a:t>
            </a:r>
          </a:p>
          <a:p>
            <a:pPr lvl="1"/>
            <a:r>
              <a:rPr lang="en-IN" dirty="0"/>
              <a:t>Livelihood generated</a:t>
            </a:r>
          </a:p>
          <a:p>
            <a:pPr lvl="1"/>
            <a:r>
              <a:rPr lang="en-IN" dirty="0"/>
              <a:t>The benefit to the society </a:t>
            </a:r>
          </a:p>
          <a:p>
            <a:endParaRPr lang="en-IN" dirty="0"/>
          </a:p>
          <a:p>
            <a:endParaRPr lang="en-IN" dirty="0"/>
          </a:p>
          <a:p>
            <a:pPr marL="457160" lvl="1" indent="0">
              <a:buNone/>
            </a:pPr>
            <a:endParaRPr lang="en-IN" dirty="0"/>
          </a:p>
        </p:txBody>
      </p:sp>
      <p:sp>
        <p:nvSpPr>
          <p:cNvPr id="5" name="TextBox 4"/>
          <p:cNvSpPr txBox="1"/>
          <p:nvPr/>
        </p:nvSpPr>
        <p:spPr>
          <a:xfrm>
            <a:off x="290945" y="5702531"/>
            <a:ext cx="7988531" cy="428131"/>
          </a:xfrm>
          <a:prstGeom prst="rect">
            <a:avLst/>
          </a:prstGeom>
          <a:solidFill>
            <a:schemeClr val="tx2"/>
          </a:solidFill>
        </p:spPr>
        <p:txBody>
          <a:bodyPr wrap="square" rtlCol="0">
            <a:spAutoFit/>
          </a:bodyPr>
          <a:lstStyle/>
          <a:p>
            <a:pPr algn="ctr"/>
            <a:r>
              <a:rPr lang="en-US" sz="2182" b="1" dirty="0">
                <a:solidFill>
                  <a:schemeClr val="bg1"/>
                </a:solidFill>
              </a:rPr>
              <a:t>Are you solving a big social challenge</a:t>
            </a:r>
          </a:p>
        </p:txBody>
      </p:sp>
    </p:spTree>
    <p:extLst>
      <p:ext uri="{BB962C8B-B14F-4D97-AF65-F5344CB8AC3E}">
        <p14:creationId xmlns:p14="http://schemas.microsoft.com/office/powerpoint/2010/main" val="1903452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Fundraising</a:t>
            </a:r>
          </a:p>
        </p:txBody>
      </p:sp>
      <p:sp>
        <p:nvSpPr>
          <p:cNvPr id="4" name="Slide Number Placeholder 3"/>
          <p:cNvSpPr>
            <a:spLocks noGrp="1"/>
          </p:cNvSpPr>
          <p:nvPr>
            <p:ph type="sldNum" sz="quarter" idx="11"/>
          </p:nvPr>
        </p:nvSpPr>
        <p:spPr/>
        <p:txBody>
          <a:bodyPr/>
          <a:lstStyle/>
          <a:p>
            <a:fld id="{01AF4487-B268-104D-8179-743F4B103770}" type="slidenum">
              <a:rPr lang="en-US" smtClean="0"/>
              <a:pPr/>
              <a:t>14</a:t>
            </a:fld>
            <a:endParaRPr lang="en-US"/>
          </a:p>
        </p:txBody>
      </p:sp>
      <p:sp>
        <p:nvSpPr>
          <p:cNvPr id="5" name="Content Placeholder 2"/>
          <p:cNvSpPr>
            <a:spLocks noGrp="1"/>
          </p:cNvSpPr>
          <p:nvPr>
            <p:ph idx="1"/>
          </p:nvPr>
        </p:nvSpPr>
        <p:spPr>
          <a:xfrm>
            <a:off x="457200" y="1288666"/>
            <a:ext cx="8229600" cy="4719744"/>
          </a:xfrm>
        </p:spPr>
        <p:txBody>
          <a:bodyPr/>
          <a:lstStyle/>
          <a:p>
            <a:r>
              <a:rPr lang="en-US" dirty="0"/>
              <a:t>How much money you have invested / planning to invest from your own source</a:t>
            </a:r>
          </a:p>
          <a:p>
            <a:r>
              <a:rPr lang="en-US" dirty="0"/>
              <a:t>How much money you need to scale up</a:t>
            </a:r>
          </a:p>
          <a:p>
            <a:r>
              <a:rPr lang="en-US" dirty="0"/>
              <a:t>How do you plan to raise the money</a:t>
            </a:r>
          </a:p>
          <a:p>
            <a:r>
              <a:rPr lang="en-US" dirty="0"/>
              <a:t>How do you plan to use that money</a:t>
            </a:r>
          </a:p>
          <a:p>
            <a:pPr marL="457160" lvl="1" indent="0">
              <a:buNone/>
            </a:pPr>
            <a:endParaRPr lang="en-US" dirty="0"/>
          </a:p>
        </p:txBody>
      </p:sp>
      <p:sp>
        <p:nvSpPr>
          <p:cNvPr id="3" name="TextBox 2"/>
          <p:cNvSpPr txBox="1"/>
          <p:nvPr/>
        </p:nvSpPr>
        <p:spPr>
          <a:xfrm>
            <a:off x="290945" y="5702531"/>
            <a:ext cx="7988531" cy="428131"/>
          </a:xfrm>
          <a:prstGeom prst="rect">
            <a:avLst/>
          </a:prstGeom>
          <a:solidFill>
            <a:schemeClr val="tx2"/>
          </a:solidFill>
        </p:spPr>
        <p:txBody>
          <a:bodyPr wrap="square" rtlCol="0">
            <a:spAutoFit/>
          </a:bodyPr>
          <a:lstStyle/>
          <a:p>
            <a:pPr algn="ctr"/>
            <a:r>
              <a:rPr lang="en-US" sz="2182" b="1" dirty="0">
                <a:solidFill>
                  <a:schemeClr val="bg1"/>
                </a:solidFill>
              </a:rPr>
              <a:t>How much money you need, and what you’ll do with it</a:t>
            </a:r>
          </a:p>
        </p:txBody>
      </p:sp>
    </p:spTree>
    <p:extLst>
      <p:ext uri="{BB962C8B-B14F-4D97-AF65-F5344CB8AC3E}">
        <p14:creationId xmlns:p14="http://schemas.microsoft.com/office/powerpoint/2010/main" val="3711227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Time Monitor</a:t>
            </a:r>
          </a:p>
        </p:txBody>
      </p:sp>
      <p:sp>
        <p:nvSpPr>
          <p:cNvPr id="3" name="Content Placeholder 2"/>
          <p:cNvSpPr>
            <a:spLocks noGrp="1"/>
          </p:cNvSpPr>
          <p:nvPr>
            <p:ph idx="1"/>
          </p:nvPr>
        </p:nvSpPr>
        <p:spPr>
          <a:xfrm>
            <a:off x="457200" y="1285860"/>
            <a:ext cx="8258204" cy="4652879"/>
          </a:xfrm>
        </p:spPr>
        <p:txBody>
          <a:bodyPr>
            <a:normAutofit fontScale="70000" lnSpcReduction="20000"/>
          </a:bodyPr>
          <a:lstStyle/>
          <a:p>
            <a:r>
              <a:rPr lang="en-IN" dirty="0"/>
              <a:t>Introduction – 15 seconds</a:t>
            </a:r>
          </a:p>
          <a:p>
            <a:r>
              <a:rPr lang="en-IN" dirty="0"/>
              <a:t>Problem &amp; Market Need – 45 seconds</a:t>
            </a:r>
          </a:p>
          <a:p>
            <a:r>
              <a:rPr lang="en-IN" dirty="0"/>
              <a:t>Product / service – 45-60 seconds</a:t>
            </a:r>
          </a:p>
          <a:p>
            <a:r>
              <a:rPr lang="en-IN" dirty="0"/>
              <a:t>Customer – 15-20 seconds</a:t>
            </a:r>
          </a:p>
          <a:p>
            <a:r>
              <a:rPr lang="en-IN" dirty="0"/>
              <a:t>Marketing Strategy – 15 secs</a:t>
            </a:r>
          </a:p>
          <a:p>
            <a:r>
              <a:rPr lang="en-IN" dirty="0"/>
              <a:t>Competition &amp; USP – 15-30 secs</a:t>
            </a:r>
          </a:p>
          <a:p>
            <a:r>
              <a:rPr lang="en-IN" dirty="0"/>
              <a:t>Revenue model – 20-30 seconds</a:t>
            </a:r>
          </a:p>
          <a:p>
            <a:r>
              <a:rPr lang="en-IN" dirty="0"/>
              <a:t>Unit economics + Financials – 30 seconds</a:t>
            </a:r>
          </a:p>
          <a:p>
            <a:r>
              <a:rPr lang="en-IN" dirty="0"/>
              <a:t>Current stage &amp; milestones – 20 seconds</a:t>
            </a:r>
          </a:p>
          <a:p>
            <a:r>
              <a:rPr lang="en-IN" dirty="0"/>
              <a:t>Social Impact (Optional) – 15-20 seconds</a:t>
            </a:r>
          </a:p>
          <a:p>
            <a:r>
              <a:rPr lang="en-IN" dirty="0"/>
              <a:t>Team – 20 seconds</a:t>
            </a:r>
          </a:p>
          <a:p>
            <a:r>
              <a:rPr lang="en-IN" dirty="0"/>
              <a:t>Fund Raising – 15 seconds</a:t>
            </a:r>
          </a:p>
          <a:p>
            <a:r>
              <a:rPr lang="en-IN" dirty="0">
                <a:solidFill>
                  <a:srgbClr val="FF0000"/>
                </a:solidFill>
              </a:rPr>
              <a:t>TOTAL – 5 mins</a:t>
            </a:r>
          </a:p>
          <a:p>
            <a:endParaRPr lang="en-IN" dirty="0"/>
          </a:p>
          <a:p>
            <a:endParaRPr lang="en-IN" dirty="0"/>
          </a:p>
        </p:txBody>
      </p:sp>
      <p:sp>
        <p:nvSpPr>
          <p:cNvPr id="4" name="Slide Number Placeholder 3"/>
          <p:cNvSpPr>
            <a:spLocks noGrp="1"/>
          </p:cNvSpPr>
          <p:nvPr>
            <p:ph type="sldNum" sz="quarter" idx="12"/>
          </p:nvPr>
        </p:nvSpPr>
        <p:spPr/>
        <p:txBody>
          <a:bodyPr/>
          <a:lstStyle/>
          <a:p>
            <a:fld id="{7C9DDD73-3474-4223-AABA-116B116EA179}" type="slidenum">
              <a:rPr lang="en-IN" smtClean="0"/>
              <a:pPr/>
              <a:t>15</a:t>
            </a:fld>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ALL THE BEST</a:t>
            </a:r>
          </a:p>
        </p:txBody>
      </p:sp>
      <p:sp>
        <p:nvSpPr>
          <p:cNvPr id="4" name="Slide Number Placeholder 3"/>
          <p:cNvSpPr>
            <a:spLocks noGrp="1"/>
          </p:cNvSpPr>
          <p:nvPr>
            <p:ph type="sldNum" sz="quarter" idx="11"/>
          </p:nvPr>
        </p:nvSpPr>
        <p:spPr/>
        <p:txBody>
          <a:bodyPr/>
          <a:lstStyle/>
          <a:p>
            <a:fld id="{4CFCFC3B-D5F7-4247-81B3-211F593AD67E}" type="slidenum">
              <a:rPr lang="en-US" smtClean="0"/>
              <a:pPr/>
              <a:t>16</a:t>
            </a:fld>
            <a:endParaRPr lang="en-US"/>
          </a:p>
        </p:txBody>
      </p:sp>
      <p:sp>
        <p:nvSpPr>
          <p:cNvPr id="5" name="Subtitle 4"/>
          <p:cNvSpPr>
            <a:spLocks noGrp="1"/>
          </p:cNvSpPr>
          <p:nvPr>
            <p:ph type="subTitle" idx="1"/>
          </p:nvPr>
        </p:nvSpPr>
        <p:spPr/>
        <p:txBody>
          <a:bodyPr/>
          <a:lstStyle/>
          <a:p>
            <a:endParaRPr lang="en-IN"/>
          </a:p>
        </p:txBody>
      </p:sp>
    </p:spTree>
    <p:extLst>
      <p:ext uri="{BB962C8B-B14F-4D97-AF65-F5344CB8AC3E}">
        <p14:creationId xmlns:p14="http://schemas.microsoft.com/office/powerpoint/2010/main" val="788293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Introduction</a:t>
            </a:r>
          </a:p>
        </p:txBody>
      </p:sp>
      <p:sp>
        <p:nvSpPr>
          <p:cNvPr id="5" name="Content Placeholder 4"/>
          <p:cNvSpPr>
            <a:spLocks noGrp="1"/>
          </p:cNvSpPr>
          <p:nvPr>
            <p:ph idx="1"/>
          </p:nvPr>
        </p:nvSpPr>
        <p:spPr/>
        <p:txBody>
          <a:bodyPr>
            <a:normAutofit fontScale="92500" lnSpcReduction="20000"/>
          </a:bodyPr>
          <a:lstStyle/>
          <a:p>
            <a:r>
              <a:rPr lang="en-IN" dirty="0"/>
              <a:t>Who are you?</a:t>
            </a:r>
          </a:p>
          <a:p>
            <a:pPr lvl="1"/>
            <a:r>
              <a:rPr lang="en-IN" dirty="0"/>
              <a:t>Name</a:t>
            </a:r>
          </a:p>
          <a:p>
            <a:pPr lvl="1"/>
            <a:r>
              <a:rPr lang="en-IN" dirty="0"/>
              <a:t>Location </a:t>
            </a:r>
          </a:p>
          <a:p>
            <a:pPr lvl="1"/>
            <a:r>
              <a:rPr lang="en-IN" dirty="0"/>
              <a:t>Your role in the business</a:t>
            </a:r>
          </a:p>
          <a:p>
            <a:r>
              <a:rPr lang="en-IN" dirty="0"/>
              <a:t>Your Business / Idea</a:t>
            </a:r>
          </a:p>
          <a:p>
            <a:pPr lvl="1"/>
            <a:r>
              <a:rPr lang="en-IN" dirty="0"/>
              <a:t>Hard hitting one liner</a:t>
            </a:r>
          </a:p>
          <a:p>
            <a:pPr lvl="2"/>
            <a:r>
              <a:rPr lang="en-IN" dirty="0"/>
              <a:t>The vision / objective</a:t>
            </a:r>
          </a:p>
          <a:p>
            <a:pPr lvl="2"/>
            <a:r>
              <a:rPr lang="en-IN" dirty="0"/>
              <a:t>The impact</a:t>
            </a:r>
          </a:p>
          <a:p>
            <a:pPr lvl="2"/>
            <a:r>
              <a:rPr lang="en-IN" dirty="0"/>
              <a:t>Generates interest</a:t>
            </a:r>
          </a:p>
          <a:p>
            <a:pPr>
              <a:buFont typeface="Wingdings" panose="05000000000000000000" pitchFamily="2" charset="2"/>
              <a:buChar char="Ø"/>
            </a:pPr>
            <a:r>
              <a:rPr lang="en-IN" dirty="0"/>
              <a:t>Audience eager to hear more about your business </a:t>
            </a:r>
          </a:p>
          <a:p>
            <a:pPr marL="914318" lvl="2" indent="0">
              <a:buNone/>
            </a:pPr>
            <a:endParaRPr lang="en-IN" dirty="0"/>
          </a:p>
          <a:p>
            <a:pPr lvl="2"/>
            <a:endParaRPr lang="en-IN" dirty="0"/>
          </a:p>
          <a:p>
            <a:pPr lvl="1"/>
            <a:endParaRPr lang="en-IN" dirty="0"/>
          </a:p>
          <a:p>
            <a:pPr lvl="1"/>
            <a:endParaRPr lang="en-IN" dirty="0"/>
          </a:p>
          <a:p>
            <a:pPr marL="457160" lvl="1" indent="0">
              <a:buNone/>
            </a:pPr>
            <a:endParaRPr lang="en-IN" dirty="0"/>
          </a:p>
        </p:txBody>
      </p:sp>
      <p:sp>
        <p:nvSpPr>
          <p:cNvPr id="3" name="Slide Number Placeholder 2"/>
          <p:cNvSpPr>
            <a:spLocks noGrp="1"/>
          </p:cNvSpPr>
          <p:nvPr>
            <p:ph type="sldNum" sz="quarter" idx="11"/>
          </p:nvPr>
        </p:nvSpPr>
        <p:spPr/>
        <p:txBody>
          <a:bodyPr/>
          <a:lstStyle/>
          <a:p>
            <a:fld id="{01AF4487-B268-104D-8179-743F4B103770}" type="slidenum">
              <a:rPr lang="en-US" smtClean="0"/>
              <a:pPr/>
              <a:t>2</a:t>
            </a:fld>
            <a:endParaRPr lang="en-US"/>
          </a:p>
        </p:txBody>
      </p:sp>
      <p:sp>
        <p:nvSpPr>
          <p:cNvPr id="6" name="TextBox 5"/>
          <p:cNvSpPr txBox="1"/>
          <p:nvPr/>
        </p:nvSpPr>
        <p:spPr>
          <a:xfrm>
            <a:off x="290945" y="5835535"/>
            <a:ext cx="7988531" cy="428131"/>
          </a:xfrm>
          <a:prstGeom prst="rect">
            <a:avLst/>
          </a:prstGeom>
          <a:solidFill>
            <a:schemeClr val="tx2"/>
          </a:solidFill>
        </p:spPr>
        <p:txBody>
          <a:bodyPr wrap="square" rtlCol="0">
            <a:spAutoFit/>
          </a:bodyPr>
          <a:lstStyle/>
          <a:p>
            <a:pPr algn="ctr"/>
            <a:r>
              <a:rPr lang="en-US" sz="2182" b="1" dirty="0">
                <a:solidFill>
                  <a:schemeClr val="bg1"/>
                </a:solidFill>
              </a:rPr>
              <a:t>Snapshot of your plan which would catch attention</a:t>
            </a:r>
          </a:p>
        </p:txBody>
      </p:sp>
    </p:spTree>
    <p:extLst>
      <p:ext uri="{BB962C8B-B14F-4D97-AF65-F5344CB8AC3E}">
        <p14:creationId xmlns:p14="http://schemas.microsoft.com/office/powerpoint/2010/main" val="67678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778"/>
            <a:ext cx="8229600" cy="1143000"/>
          </a:xfrm>
        </p:spPr>
        <p:txBody>
          <a:bodyPr/>
          <a:lstStyle/>
          <a:p>
            <a:r>
              <a:rPr lang="en-US" dirty="0">
                <a:latin typeface="Cambria" pitchFamily="18" charset="0"/>
              </a:rPr>
              <a:t>Problem / Market Need</a:t>
            </a:r>
          </a:p>
        </p:txBody>
      </p:sp>
      <p:sp>
        <p:nvSpPr>
          <p:cNvPr id="5" name="Content Placeholder 4"/>
          <p:cNvSpPr>
            <a:spLocks noGrp="1"/>
          </p:cNvSpPr>
          <p:nvPr>
            <p:ph idx="1"/>
          </p:nvPr>
        </p:nvSpPr>
        <p:spPr/>
        <p:txBody>
          <a:bodyPr/>
          <a:lstStyle/>
          <a:p>
            <a:r>
              <a:rPr lang="en-IN" dirty="0"/>
              <a:t>What problem / need are you addressing</a:t>
            </a:r>
          </a:p>
          <a:p>
            <a:pPr lvl="1"/>
            <a:r>
              <a:rPr lang="en-IN" dirty="0"/>
              <a:t>Clear understanding of the problem or need</a:t>
            </a:r>
          </a:p>
          <a:p>
            <a:pPr lvl="1"/>
            <a:r>
              <a:rPr lang="en-IN" dirty="0"/>
              <a:t>Does the problem or need really exist</a:t>
            </a:r>
          </a:p>
          <a:p>
            <a:pPr lvl="1"/>
            <a:r>
              <a:rPr lang="en-IN" dirty="0"/>
              <a:t>Do you have a story to introduce the problem</a:t>
            </a:r>
          </a:p>
          <a:p>
            <a:pPr lvl="1"/>
            <a:r>
              <a:rPr lang="en-IN" dirty="0"/>
              <a:t>How big is the problem – some numbers to illustrate</a:t>
            </a:r>
          </a:p>
          <a:p>
            <a:endParaRPr lang="en-IN" dirty="0"/>
          </a:p>
          <a:p>
            <a:endParaRPr lang="en-IN" dirty="0"/>
          </a:p>
          <a:p>
            <a:pPr marL="914318" lvl="2" indent="0">
              <a:buNone/>
            </a:pPr>
            <a:endParaRPr lang="en-IN" dirty="0"/>
          </a:p>
          <a:p>
            <a:pPr lvl="2"/>
            <a:endParaRPr lang="en-IN" dirty="0"/>
          </a:p>
          <a:p>
            <a:pPr lvl="1"/>
            <a:endParaRPr lang="en-IN" dirty="0"/>
          </a:p>
          <a:p>
            <a:pPr lvl="1"/>
            <a:endParaRPr lang="en-IN" dirty="0"/>
          </a:p>
          <a:p>
            <a:pPr marL="457160" lvl="1" indent="0">
              <a:buNone/>
            </a:pPr>
            <a:endParaRPr lang="en-IN" dirty="0"/>
          </a:p>
        </p:txBody>
      </p:sp>
      <p:sp>
        <p:nvSpPr>
          <p:cNvPr id="3" name="Slide Number Placeholder 2"/>
          <p:cNvSpPr>
            <a:spLocks noGrp="1"/>
          </p:cNvSpPr>
          <p:nvPr>
            <p:ph type="sldNum" sz="quarter" idx="11"/>
          </p:nvPr>
        </p:nvSpPr>
        <p:spPr/>
        <p:txBody>
          <a:bodyPr/>
          <a:lstStyle/>
          <a:p>
            <a:fld id="{01AF4487-B268-104D-8179-743F4B103770}" type="slidenum">
              <a:rPr lang="en-US" smtClean="0"/>
              <a:pPr/>
              <a:t>3</a:t>
            </a:fld>
            <a:endParaRPr lang="en-US"/>
          </a:p>
        </p:txBody>
      </p:sp>
      <p:sp>
        <p:nvSpPr>
          <p:cNvPr id="6" name="TextBox 5"/>
          <p:cNvSpPr txBox="1"/>
          <p:nvPr/>
        </p:nvSpPr>
        <p:spPr>
          <a:xfrm>
            <a:off x="290945" y="5702531"/>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clarity on the market opportunity</a:t>
            </a:r>
          </a:p>
        </p:txBody>
      </p:sp>
    </p:spTree>
    <p:extLst>
      <p:ext uri="{BB962C8B-B14F-4D97-AF65-F5344CB8AC3E}">
        <p14:creationId xmlns:p14="http://schemas.microsoft.com/office/powerpoint/2010/main" val="203513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Product / Service</a:t>
            </a:r>
          </a:p>
        </p:txBody>
      </p:sp>
      <p:sp>
        <p:nvSpPr>
          <p:cNvPr id="3" name="Slide Number Placeholder 2"/>
          <p:cNvSpPr>
            <a:spLocks noGrp="1"/>
          </p:cNvSpPr>
          <p:nvPr>
            <p:ph type="sldNum" sz="quarter" idx="11"/>
          </p:nvPr>
        </p:nvSpPr>
        <p:spPr/>
        <p:txBody>
          <a:bodyPr/>
          <a:lstStyle/>
          <a:p>
            <a:fld id="{01AF4487-B268-104D-8179-743F4B103770}" type="slidenum">
              <a:rPr lang="en-US" smtClean="0"/>
              <a:pPr/>
              <a:t>4</a:t>
            </a:fld>
            <a:endParaRPr lang="en-US"/>
          </a:p>
        </p:txBody>
      </p:sp>
      <p:sp>
        <p:nvSpPr>
          <p:cNvPr id="6" name="Content Placeholder 4"/>
          <p:cNvSpPr>
            <a:spLocks noGrp="1"/>
          </p:cNvSpPr>
          <p:nvPr>
            <p:ph idx="1"/>
          </p:nvPr>
        </p:nvSpPr>
        <p:spPr>
          <a:xfrm>
            <a:off x="457200" y="1288666"/>
            <a:ext cx="8229600" cy="4719744"/>
          </a:xfrm>
        </p:spPr>
        <p:txBody>
          <a:bodyPr>
            <a:normAutofit fontScale="85000" lnSpcReduction="20000"/>
          </a:bodyPr>
          <a:lstStyle/>
          <a:p>
            <a:r>
              <a:rPr lang="en-IN" dirty="0"/>
              <a:t>Describe the solution – A product or service?</a:t>
            </a:r>
          </a:p>
          <a:p>
            <a:pPr lvl="1"/>
            <a:r>
              <a:rPr lang="en-IN" dirty="0"/>
              <a:t>Key features</a:t>
            </a:r>
          </a:p>
          <a:p>
            <a:r>
              <a:rPr lang="en-IN" dirty="0"/>
              <a:t>How it addresses the problem / need</a:t>
            </a:r>
          </a:p>
          <a:p>
            <a:pPr lvl="1"/>
            <a:r>
              <a:rPr lang="en-IN" dirty="0"/>
              <a:t>Key Benefits to the users</a:t>
            </a:r>
          </a:p>
          <a:p>
            <a:r>
              <a:rPr lang="en-IN" dirty="0"/>
              <a:t>Do you have a working model or prototype</a:t>
            </a:r>
          </a:p>
          <a:p>
            <a:r>
              <a:rPr lang="en-IN" dirty="0"/>
              <a:t>Description-If your product is hard to explain it’s a good idea to include a picture.</a:t>
            </a:r>
          </a:p>
          <a:p>
            <a:r>
              <a:rPr lang="en-IN" dirty="0"/>
              <a:t>Different types</a:t>
            </a:r>
          </a:p>
          <a:p>
            <a:r>
              <a:rPr lang="en-IN" dirty="0"/>
              <a:t>Launch Phases</a:t>
            </a:r>
          </a:p>
          <a:p>
            <a:r>
              <a:rPr lang="en-IN" dirty="0"/>
              <a:t>Market validation of the solution</a:t>
            </a:r>
          </a:p>
          <a:p>
            <a:pPr lvl="1"/>
            <a:r>
              <a:rPr lang="en-IN" dirty="0"/>
              <a:t>Feedback – numbers wherever applicable</a:t>
            </a:r>
          </a:p>
          <a:p>
            <a:pPr lvl="1"/>
            <a:endParaRPr lang="en-IN" dirty="0"/>
          </a:p>
          <a:p>
            <a:pPr lvl="1"/>
            <a:endParaRPr lang="en-IN" dirty="0"/>
          </a:p>
          <a:p>
            <a:pPr marL="457160" lvl="1" indent="0">
              <a:buNone/>
            </a:pPr>
            <a:endParaRPr lang="en-IN" dirty="0"/>
          </a:p>
        </p:txBody>
      </p:sp>
      <p:sp>
        <p:nvSpPr>
          <p:cNvPr id="5" name="TextBox 4"/>
          <p:cNvSpPr txBox="1"/>
          <p:nvPr/>
        </p:nvSpPr>
        <p:spPr>
          <a:xfrm>
            <a:off x="290945" y="5953197"/>
            <a:ext cx="7988531" cy="428131"/>
          </a:xfrm>
          <a:prstGeom prst="rect">
            <a:avLst/>
          </a:prstGeom>
          <a:solidFill>
            <a:schemeClr val="tx2"/>
          </a:solidFill>
        </p:spPr>
        <p:txBody>
          <a:bodyPr wrap="square" rtlCol="0">
            <a:spAutoFit/>
          </a:bodyPr>
          <a:lstStyle/>
          <a:p>
            <a:pPr algn="ctr"/>
            <a:r>
              <a:rPr lang="en-US" sz="2182" b="1" dirty="0">
                <a:solidFill>
                  <a:schemeClr val="bg1"/>
                </a:solidFill>
              </a:rPr>
              <a:t>How you are addressing real customer pain points / needs</a:t>
            </a:r>
          </a:p>
        </p:txBody>
      </p:sp>
    </p:spTree>
    <p:extLst>
      <p:ext uri="{BB962C8B-B14F-4D97-AF65-F5344CB8AC3E}">
        <p14:creationId xmlns:p14="http://schemas.microsoft.com/office/powerpoint/2010/main" val="3050876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9724" y="-12923"/>
            <a:ext cx="7727075" cy="1143000"/>
          </a:xfrm>
        </p:spPr>
        <p:txBody>
          <a:bodyPr/>
          <a:lstStyle/>
          <a:p>
            <a:r>
              <a:rPr lang="en-US" dirty="0">
                <a:latin typeface="Cambria" pitchFamily="18" charset="0"/>
              </a:rPr>
              <a:t>Customer</a:t>
            </a:r>
          </a:p>
        </p:txBody>
      </p:sp>
      <p:sp>
        <p:nvSpPr>
          <p:cNvPr id="4" name="Slide Number Placeholder 3"/>
          <p:cNvSpPr>
            <a:spLocks noGrp="1"/>
          </p:cNvSpPr>
          <p:nvPr>
            <p:ph type="sldNum" sz="quarter" idx="11"/>
          </p:nvPr>
        </p:nvSpPr>
        <p:spPr/>
        <p:txBody>
          <a:bodyPr/>
          <a:lstStyle/>
          <a:p>
            <a:fld id="{01AF4487-B268-104D-8179-743F4B103770}" type="slidenum">
              <a:rPr lang="en-US" smtClean="0"/>
              <a:pPr/>
              <a:t>5</a:t>
            </a:fld>
            <a:endParaRPr lang="en-US"/>
          </a:p>
        </p:txBody>
      </p:sp>
      <p:sp>
        <p:nvSpPr>
          <p:cNvPr id="5" name="Content Placeholder 4"/>
          <p:cNvSpPr>
            <a:spLocks noGrp="1"/>
          </p:cNvSpPr>
          <p:nvPr>
            <p:ph idx="1"/>
          </p:nvPr>
        </p:nvSpPr>
        <p:spPr>
          <a:xfrm>
            <a:off x="457200" y="1052736"/>
            <a:ext cx="8229600" cy="4955674"/>
          </a:xfrm>
        </p:spPr>
        <p:txBody>
          <a:bodyPr>
            <a:normAutofit lnSpcReduction="10000"/>
          </a:bodyPr>
          <a:lstStyle/>
          <a:p>
            <a:r>
              <a:rPr lang="en-IN" sz="2800" dirty="0"/>
              <a:t>Who is your customer</a:t>
            </a:r>
          </a:p>
          <a:p>
            <a:r>
              <a:rPr lang="en-IN" sz="2800" dirty="0"/>
              <a:t>Explain whether your customers are business or individuals</a:t>
            </a:r>
          </a:p>
          <a:p>
            <a:r>
              <a:rPr lang="en-IN" sz="2800" dirty="0"/>
              <a:t>Describe your typical customer</a:t>
            </a:r>
          </a:p>
          <a:p>
            <a:r>
              <a:rPr lang="en-IN" sz="2800" dirty="0"/>
              <a:t>Describe where your typical customers are based</a:t>
            </a:r>
          </a:p>
          <a:p>
            <a:r>
              <a:rPr lang="en-IN" sz="2800" dirty="0"/>
              <a:t>Explain what prompts your customers to buy your product/service</a:t>
            </a:r>
          </a:p>
          <a:p>
            <a:r>
              <a:rPr lang="en-IN" sz="2800" dirty="0"/>
              <a:t>Do they really need your solution</a:t>
            </a:r>
          </a:p>
          <a:p>
            <a:pPr lvl="1"/>
            <a:r>
              <a:rPr lang="en-IN" sz="2400" dirty="0"/>
              <a:t>Market survey / pilot launch</a:t>
            </a:r>
          </a:p>
          <a:p>
            <a:pPr lvl="1"/>
            <a:r>
              <a:rPr lang="en-IN" sz="2400" dirty="0"/>
              <a:t>Explain whether you have sold any products/ services already</a:t>
            </a:r>
          </a:p>
          <a:p>
            <a:pPr marL="457160" lvl="1" indent="0">
              <a:buNone/>
            </a:pPr>
            <a:endParaRPr lang="en-IN" sz="2400" dirty="0"/>
          </a:p>
        </p:txBody>
      </p:sp>
      <p:sp>
        <p:nvSpPr>
          <p:cNvPr id="6" name="TextBox 5"/>
          <p:cNvSpPr txBox="1"/>
          <p:nvPr/>
        </p:nvSpPr>
        <p:spPr>
          <a:xfrm>
            <a:off x="251520" y="6097213"/>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clarity on who would buy your solution </a:t>
            </a:r>
          </a:p>
        </p:txBody>
      </p:sp>
    </p:spTree>
    <p:extLst>
      <p:ext uri="{BB962C8B-B14F-4D97-AF65-F5344CB8AC3E}">
        <p14:creationId xmlns:p14="http://schemas.microsoft.com/office/powerpoint/2010/main" val="1403434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Marketing Strategy</a:t>
            </a:r>
          </a:p>
        </p:txBody>
      </p:sp>
      <p:sp>
        <p:nvSpPr>
          <p:cNvPr id="3" name="Content Placeholder 2"/>
          <p:cNvSpPr>
            <a:spLocks noGrp="1"/>
          </p:cNvSpPr>
          <p:nvPr>
            <p:ph idx="1"/>
          </p:nvPr>
        </p:nvSpPr>
        <p:spPr/>
        <p:txBody>
          <a:bodyPr>
            <a:normAutofit/>
          </a:bodyPr>
          <a:lstStyle/>
          <a:p>
            <a:r>
              <a:rPr lang="en-IN" dirty="0"/>
              <a:t>How will you reach your customers ?</a:t>
            </a:r>
          </a:p>
          <a:p>
            <a:pPr lvl="1"/>
            <a:r>
              <a:rPr lang="en-IN" dirty="0"/>
              <a:t>Word of mouth  / Advertising / Leaflets and business cards / Direct marketing / Social media / Tradeshows and exhibitions / Website</a:t>
            </a:r>
          </a:p>
          <a:p>
            <a:r>
              <a:rPr lang="en-IN" dirty="0"/>
              <a:t>How would you acquire your customers</a:t>
            </a:r>
          </a:p>
          <a:p>
            <a:r>
              <a:rPr lang="en-IN" dirty="0"/>
              <a:t>How would you service your customers</a:t>
            </a:r>
          </a:p>
          <a:p>
            <a:endParaRPr lang="en-IN" dirty="0"/>
          </a:p>
          <a:p>
            <a:endParaRPr lang="en-IN" dirty="0"/>
          </a:p>
        </p:txBody>
      </p:sp>
      <p:sp>
        <p:nvSpPr>
          <p:cNvPr id="4" name="Slide Number Placeholder 3"/>
          <p:cNvSpPr>
            <a:spLocks noGrp="1"/>
          </p:cNvSpPr>
          <p:nvPr>
            <p:ph type="sldNum" sz="quarter" idx="12"/>
          </p:nvPr>
        </p:nvSpPr>
        <p:spPr/>
        <p:txBody>
          <a:bodyPr/>
          <a:lstStyle/>
          <a:p>
            <a:fld id="{7C9DDD73-3474-4223-AABA-116B116EA179}" type="slidenum">
              <a:rPr lang="en-IN" smtClean="0"/>
              <a:pPr/>
              <a:t>6</a:t>
            </a:fld>
            <a:endParaRPr lang="en-IN"/>
          </a:p>
        </p:txBody>
      </p:sp>
    </p:spTree>
    <p:extLst>
      <p:ext uri="{BB962C8B-B14F-4D97-AF65-F5344CB8AC3E}">
        <p14:creationId xmlns:p14="http://schemas.microsoft.com/office/powerpoint/2010/main" val="383056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9724" y="34702"/>
            <a:ext cx="7727075" cy="1143000"/>
          </a:xfrm>
        </p:spPr>
        <p:txBody>
          <a:bodyPr/>
          <a:lstStyle/>
          <a:p>
            <a:r>
              <a:rPr lang="en-IN" dirty="0"/>
              <a:t>Competition / Substitutes</a:t>
            </a:r>
          </a:p>
        </p:txBody>
      </p:sp>
      <p:sp>
        <p:nvSpPr>
          <p:cNvPr id="3" name="Content Placeholder 2"/>
          <p:cNvSpPr>
            <a:spLocks noGrp="1"/>
          </p:cNvSpPr>
          <p:nvPr>
            <p:ph idx="1"/>
          </p:nvPr>
        </p:nvSpPr>
        <p:spPr>
          <a:xfrm>
            <a:off x="457200" y="1196752"/>
            <a:ext cx="8229600" cy="5400600"/>
          </a:xfrm>
        </p:spPr>
        <p:txBody>
          <a:bodyPr>
            <a:normAutofit fontScale="92500" lnSpcReduction="10000"/>
          </a:bodyPr>
          <a:lstStyle/>
          <a:p>
            <a:r>
              <a:rPr lang="en-IN" sz="3300" dirty="0"/>
              <a:t>Who are your competitors and how do you compare?</a:t>
            </a:r>
          </a:p>
          <a:p>
            <a:r>
              <a:rPr lang="en-IN" dirty="0"/>
              <a:t>Find out information about your competitors</a:t>
            </a:r>
          </a:p>
          <a:p>
            <a:pPr lvl="1"/>
            <a:r>
              <a:rPr lang="en-IN" dirty="0"/>
              <a:t>At least five competitors</a:t>
            </a:r>
          </a:p>
          <a:p>
            <a:pPr lvl="1"/>
            <a:r>
              <a:rPr lang="en-IN" dirty="0"/>
              <a:t>Who they are; Where they are; What they sell ; How much it costs; How big the company is; What their main strengths and weaknesses</a:t>
            </a:r>
          </a:p>
          <a:p>
            <a:r>
              <a:rPr lang="en-IN" dirty="0"/>
              <a:t>What are the substitutes</a:t>
            </a:r>
          </a:p>
          <a:p>
            <a:r>
              <a:rPr lang="en-IN" dirty="0"/>
              <a:t>Unique Selling point (USP): How are you better than your competitors?</a:t>
            </a:r>
          </a:p>
          <a:p>
            <a:r>
              <a:rPr lang="en-IN" dirty="0"/>
              <a:t>Why should customers buy from you?</a:t>
            </a:r>
          </a:p>
        </p:txBody>
      </p:sp>
      <p:sp>
        <p:nvSpPr>
          <p:cNvPr id="4" name="Slide Number Placeholder 3"/>
          <p:cNvSpPr>
            <a:spLocks noGrp="1"/>
          </p:cNvSpPr>
          <p:nvPr>
            <p:ph type="sldNum" sz="quarter" idx="12"/>
          </p:nvPr>
        </p:nvSpPr>
        <p:spPr/>
        <p:txBody>
          <a:bodyPr/>
          <a:lstStyle/>
          <a:p>
            <a:fld id="{7C9DDD73-3474-4223-AABA-116B116EA179}" type="slidenum">
              <a:rPr lang="en-IN" smtClean="0"/>
              <a:pPr/>
              <a:t>7</a:t>
            </a:fld>
            <a:endParaRPr lang="en-IN"/>
          </a:p>
        </p:txBody>
      </p:sp>
    </p:spTree>
    <p:extLst>
      <p:ext uri="{BB962C8B-B14F-4D97-AF65-F5344CB8AC3E}">
        <p14:creationId xmlns:p14="http://schemas.microsoft.com/office/powerpoint/2010/main" val="1853329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itchFamily="18" charset="0"/>
              </a:rPr>
              <a:t>Revenue Model</a:t>
            </a:r>
          </a:p>
        </p:txBody>
      </p:sp>
      <p:sp>
        <p:nvSpPr>
          <p:cNvPr id="4" name="Slide Number Placeholder 3"/>
          <p:cNvSpPr>
            <a:spLocks noGrp="1"/>
          </p:cNvSpPr>
          <p:nvPr>
            <p:ph type="sldNum" sz="quarter" idx="11"/>
          </p:nvPr>
        </p:nvSpPr>
        <p:spPr/>
        <p:txBody>
          <a:bodyPr/>
          <a:lstStyle/>
          <a:p>
            <a:fld id="{01AF4487-B268-104D-8179-743F4B103770}" type="slidenum">
              <a:rPr lang="en-US" smtClean="0"/>
              <a:pPr/>
              <a:t>8</a:t>
            </a:fld>
            <a:endParaRPr lang="en-US"/>
          </a:p>
        </p:txBody>
      </p:sp>
      <p:sp>
        <p:nvSpPr>
          <p:cNvPr id="5" name="Content Placeholder 4"/>
          <p:cNvSpPr>
            <a:spLocks noGrp="1"/>
          </p:cNvSpPr>
          <p:nvPr>
            <p:ph idx="1"/>
          </p:nvPr>
        </p:nvSpPr>
        <p:spPr>
          <a:xfrm>
            <a:off x="457200" y="1288666"/>
            <a:ext cx="8229600" cy="4719744"/>
          </a:xfrm>
        </p:spPr>
        <p:txBody>
          <a:bodyPr>
            <a:normAutofit lnSpcReduction="10000"/>
          </a:bodyPr>
          <a:lstStyle/>
          <a:p>
            <a:r>
              <a:rPr lang="en-IN" dirty="0"/>
              <a:t>How do you make money?</a:t>
            </a:r>
          </a:p>
          <a:p>
            <a:pPr lvl="1"/>
            <a:r>
              <a:rPr lang="en-IN" dirty="0"/>
              <a:t>Sources of income</a:t>
            </a:r>
          </a:p>
          <a:p>
            <a:pPr lvl="1"/>
            <a:r>
              <a:rPr lang="en-IN" dirty="0"/>
              <a:t>Who pays </a:t>
            </a:r>
          </a:p>
          <a:p>
            <a:pPr lvl="1"/>
            <a:r>
              <a:rPr lang="en-IN" dirty="0"/>
              <a:t>How much – Pricing </a:t>
            </a:r>
          </a:p>
          <a:p>
            <a:r>
              <a:rPr lang="en-IN" dirty="0"/>
              <a:t>What is the addressable market size</a:t>
            </a:r>
          </a:p>
          <a:p>
            <a:r>
              <a:rPr lang="en-IN" dirty="0"/>
              <a:t>Is the customer willing to pay</a:t>
            </a:r>
          </a:p>
          <a:p>
            <a:pPr lvl="1"/>
            <a:r>
              <a:rPr lang="en-IN" dirty="0"/>
              <a:t>Any market validation done</a:t>
            </a:r>
          </a:p>
          <a:p>
            <a:r>
              <a:rPr lang="en-IN" dirty="0"/>
              <a:t>Projected volume</a:t>
            </a:r>
          </a:p>
          <a:p>
            <a:pPr lvl="1"/>
            <a:r>
              <a:rPr lang="en-IN" dirty="0"/>
              <a:t>Projected Revenue</a:t>
            </a:r>
          </a:p>
          <a:p>
            <a:endParaRPr lang="en-IN" dirty="0"/>
          </a:p>
          <a:p>
            <a:pPr marL="457160" lvl="1" indent="0">
              <a:buNone/>
            </a:pPr>
            <a:endParaRPr lang="en-IN" dirty="0"/>
          </a:p>
        </p:txBody>
      </p:sp>
      <p:sp>
        <p:nvSpPr>
          <p:cNvPr id="6" name="TextBox 5"/>
          <p:cNvSpPr txBox="1"/>
          <p:nvPr/>
        </p:nvSpPr>
        <p:spPr>
          <a:xfrm>
            <a:off x="290945" y="6025205"/>
            <a:ext cx="7988531" cy="428131"/>
          </a:xfrm>
          <a:prstGeom prst="rect">
            <a:avLst/>
          </a:prstGeom>
          <a:solidFill>
            <a:schemeClr val="tx2"/>
          </a:solidFill>
        </p:spPr>
        <p:txBody>
          <a:bodyPr wrap="square" rtlCol="0">
            <a:spAutoFit/>
          </a:bodyPr>
          <a:lstStyle/>
          <a:p>
            <a:pPr algn="ctr"/>
            <a:r>
              <a:rPr lang="en-US" sz="2182" b="1" dirty="0">
                <a:solidFill>
                  <a:schemeClr val="bg1"/>
                </a:solidFill>
              </a:rPr>
              <a:t>Do you have a feasible and sustainable plan for making money</a:t>
            </a:r>
          </a:p>
        </p:txBody>
      </p:sp>
    </p:spTree>
    <p:extLst>
      <p:ext uri="{BB962C8B-B14F-4D97-AF65-F5344CB8AC3E}">
        <p14:creationId xmlns:p14="http://schemas.microsoft.com/office/powerpoint/2010/main" val="1643126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Unit Economics</a:t>
            </a:r>
          </a:p>
        </p:txBody>
      </p:sp>
      <p:sp>
        <p:nvSpPr>
          <p:cNvPr id="3" name="Content Placeholder 2"/>
          <p:cNvSpPr>
            <a:spLocks noGrp="1"/>
          </p:cNvSpPr>
          <p:nvPr>
            <p:ph idx="1"/>
          </p:nvPr>
        </p:nvSpPr>
        <p:spPr/>
        <p:txBody>
          <a:bodyPr>
            <a:normAutofit/>
          </a:bodyPr>
          <a:lstStyle/>
          <a:p>
            <a:r>
              <a:rPr lang="en-IN" dirty="0"/>
              <a:t>Calculate Unit Economics</a:t>
            </a:r>
          </a:p>
          <a:p>
            <a:pPr lvl="1"/>
            <a:r>
              <a:rPr lang="en-IN" dirty="0"/>
              <a:t>Identify Major Cost</a:t>
            </a:r>
          </a:p>
          <a:p>
            <a:pPr lvl="1"/>
            <a:r>
              <a:rPr lang="en-IN" dirty="0"/>
              <a:t>Find Unit cost</a:t>
            </a:r>
          </a:p>
          <a:p>
            <a:pPr lvl="1"/>
            <a:r>
              <a:rPr lang="en-IN" dirty="0"/>
              <a:t>Find unit profitability (Gross)</a:t>
            </a:r>
          </a:p>
          <a:p>
            <a:pPr lvl="1"/>
            <a:r>
              <a:rPr lang="en-IN" dirty="0"/>
              <a:t>Add Overheads</a:t>
            </a:r>
          </a:p>
          <a:p>
            <a:pPr lvl="1"/>
            <a:r>
              <a:rPr lang="en-IN" dirty="0"/>
              <a:t>Find unit profitability (Net)</a:t>
            </a:r>
          </a:p>
          <a:p>
            <a:endParaRPr lang="en-IN" dirty="0"/>
          </a:p>
          <a:p>
            <a:endParaRPr lang="en-IN" dirty="0"/>
          </a:p>
        </p:txBody>
      </p:sp>
      <p:sp>
        <p:nvSpPr>
          <p:cNvPr id="4" name="Slide Number Placeholder 3"/>
          <p:cNvSpPr>
            <a:spLocks noGrp="1"/>
          </p:cNvSpPr>
          <p:nvPr>
            <p:ph type="sldNum" sz="quarter" idx="12"/>
          </p:nvPr>
        </p:nvSpPr>
        <p:spPr/>
        <p:txBody>
          <a:bodyPr/>
          <a:lstStyle/>
          <a:p>
            <a:fld id="{7C9DDD73-3474-4223-AABA-116B116EA179}" type="slidenum">
              <a:rPr lang="en-IN" smtClean="0"/>
              <a:pPr/>
              <a:t>9</a:t>
            </a:fld>
            <a:endParaRPr lang="en-IN"/>
          </a:p>
        </p:txBody>
      </p:sp>
    </p:spTree>
    <p:extLst>
      <p:ext uri="{BB962C8B-B14F-4D97-AF65-F5344CB8AC3E}">
        <p14:creationId xmlns:p14="http://schemas.microsoft.com/office/powerpoint/2010/main" val="982138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2497</TotalTime>
  <Words>2440</Words>
  <Application>Microsoft Office PowerPoint</Application>
  <PresentationFormat>On-screen Show (4:3)</PresentationFormat>
  <Paragraphs>287</Paragraphs>
  <Slides>16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Cambria</vt:lpstr>
      <vt:lpstr>Wingdings</vt:lpstr>
      <vt:lpstr>Office Theme</vt:lpstr>
      <vt:lpstr>How to present your B-plan</vt:lpstr>
      <vt:lpstr>Introduction</vt:lpstr>
      <vt:lpstr>Problem / Market Need</vt:lpstr>
      <vt:lpstr>Product / Service</vt:lpstr>
      <vt:lpstr>Customer</vt:lpstr>
      <vt:lpstr>Marketing Strategy</vt:lpstr>
      <vt:lpstr>Competition / Substitutes</vt:lpstr>
      <vt:lpstr>Revenue Model</vt:lpstr>
      <vt:lpstr>Unit Economics</vt:lpstr>
      <vt:lpstr>Financials</vt:lpstr>
      <vt:lpstr>Team</vt:lpstr>
      <vt:lpstr>Current Stage &amp; Milestones</vt:lpstr>
      <vt:lpstr>Social Impact (optional)</vt:lpstr>
      <vt:lpstr>Fundraising</vt:lpstr>
      <vt:lpstr>Time Monitor</vt:lpstr>
      <vt:lpstr>ALL THE BEST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sreeja</dc:creator>
  <cp:lastModifiedBy>subh sanyal</cp:lastModifiedBy>
  <cp:revision>361</cp:revision>
  <cp:lastPrinted>2015-05-14T10:30:18Z</cp:lastPrinted>
  <dcterms:created xsi:type="dcterms:W3CDTF">2015-01-06T09:51:40Z</dcterms:created>
  <dcterms:modified xsi:type="dcterms:W3CDTF">2019-10-12T08:24:51Z</dcterms:modified>
</cp:coreProperties>
</file>